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257" r:id="rId3"/>
    <p:sldId id="258" r:id="rId4"/>
    <p:sldId id="259" r:id="rId5"/>
    <p:sldId id="265" r:id="rId6"/>
    <p:sldId id="295" r:id="rId7"/>
    <p:sldId id="260" r:id="rId8"/>
    <p:sldId id="261" r:id="rId9"/>
    <p:sldId id="294" r:id="rId10"/>
    <p:sldId id="262" r:id="rId11"/>
    <p:sldId id="300" r:id="rId12"/>
    <p:sldId id="263" r:id="rId13"/>
    <p:sldId id="264" r:id="rId14"/>
    <p:sldId id="266" r:id="rId15"/>
    <p:sldId id="272" r:id="rId16"/>
    <p:sldId id="273" r:id="rId17"/>
    <p:sldId id="274" r:id="rId18"/>
    <p:sldId id="275" r:id="rId19"/>
    <p:sldId id="278" r:id="rId20"/>
    <p:sldId id="267" r:id="rId21"/>
    <p:sldId id="279" r:id="rId22"/>
    <p:sldId id="269" r:id="rId23"/>
    <p:sldId id="280" r:id="rId24"/>
    <p:sldId id="281" r:id="rId25"/>
    <p:sldId id="282" r:id="rId26"/>
    <p:sldId id="283" r:id="rId27"/>
    <p:sldId id="284" r:id="rId28"/>
    <p:sldId id="285" r:id="rId29"/>
    <p:sldId id="286" r:id="rId30"/>
    <p:sldId id="287" r:id="rId31"/>
    <p:sldId id="288" r:id="rId32"/>
    <p:sldId id="289" r:id="rId33"/>
    <p:sldId id="296" r:id="rId34"/>
    <p:sldId id="297" r:id="rId35"/>
    <p:sldId id="298" r:id="rId36"/>
    <p:sldId id="299" r:id="rId37"/>
    <p:sldId id="271" r:id="rId38"/>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55" autoAdjust="0"/>
  </p:normalViewPr>
  <p:slideViewPr>
    <p:cSldViewPr snapToGrid="0">
      <p:cViewPr varScale="1">
        <p:scale>
          <a:sx n="62" d="100"/>
          <a:sy n="62" d="100"/>
        </p:scale>
        <p:origin x="592"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Add video instead this </a:t>
            </a:r>
            <a:endParaRPr dirty="0"/>
          </a:p>
        </p:txBody>
      </p:sp>
      <p:sp>
        <p:nvSpPr>
          <p:cNvPr id="173" name="Google Shape;17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af78d118eb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g1af78d118eb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364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Mongolian Baiti" panose="03000500000000000000" pitchFamily="66" charset="0"/>
                <a:cs typeface="Mongolian Baiti" panose="03000500000000000000" pitchFamily="66" charset="0"/>
              </a:rPr>
              <a:t>For example : if its zero it will not work , and if it 1 it will work</a:t>
            </a:r>
            <a:endParaRPr dirty="0">
              <a:latin typeface="Mongolian Baiti" panose="03000500000000000000" pitchFamily="66" charset="0"/>
              <a:cs typeface="Mongolian Baiti" panose="03000500000000000000" pitchFamily="66" charset="0"/>
            </a:endParaRPr>
          </a:p>
        </p:txBody>
      </p:sp>
      <p:sp>
        <p:nvSpPr>
          <p:cNvPr id="195" name="Google Shape;19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Mongolian Baiti" panose="03000500000000000000" pitchFamily="66" charset="0"/>
                <a:cs typeface="Mongolian Baiti" panose="03000500000000000000" pitchFamily="66" charset="0"/>
              </a:rPr>
              <a:t>For example : if this model have a task that decided wither the number is 9 or 1 so our output will have two units representing two possible output</a:t>
            </a:r>
            <a:endParaRPr dirty="0">
              <a:latin typeface="Mongolian Baiti" panose="03000500000000000000" pitchFamily="66" charset="0"/>
              <a:cs typeface="Mongolian Baiti" panose="03000500000000000000" pitchFamily="66" charset="0"/>
            </a:endParaRPr>
          </a:p>
        </p:txBody>
      </p:sp>
      <p:sp>
        <p:nvSpPr>
          <p:cNvPr id="216" name="Google Shape;21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latin typeface="Mongolian Baiti" panose="03000500000000000000" pitchFamily="66" charset="0"/>
                <a:cs typeface="Mongolian Baiti" panose="03000500000000000000" pitchFamily="66" charset="0"/>
              </a:rPr>
              <a:t>Error is always calculated at output layer and then weight are adjusted to provide accurate results next time as application trains by itself"</a:t>
            </a:r>
            <a:endParaRPr dirty="0">
              <a:latin typeface="Mongolian Baiti" panose="03000500000000000000" pitchFamily="66" charset="0"/>
              <a:cs typeface="Mongolian Baiti" panose="03000500000000000000" pitchFamily="66" charset="0"/>
            </a:endParaRPr>
          </a:p>
          <a:p>
            <a:pPr marL="457200" marR="0" lvl="0" indent="-228600" algn="l" rtl="0">
              <a:lnSpc>
                <a:spcPct val="100000"/>
              </a:lnSpc>
              <a:spcBef>
                <a:spcPts val="0"/>
              </a:spcBef>
              <a:spcAft>
                <a:spcPts val="0"/>
              </a:spcAft>
              <a:buSzPts val="1400"/>
              <a:buNone/>
            </a:pPr>
            <a:r>
              <a:rPr lang="en-US" b="0" dirty="0">
                <a:latin typeface="Mongolian Baiti" panose="03000500000000000000" pitchFamily="66" charset="0"/>
                <a:ea typeface="Roboto"/>
                <a:cs typeface="Mongolian Baiti" panose="03000500000000000000" pitchFamily="66" charset="0"/>
                <a:sym typeface="Roboto"/>
              </a:rPr>
              <a:t>73</a:t>
            </a:r>
            <a:endParaRPr dirty="0">
              <a:latin typeface="Mongolian Baiti" panose="03000500000000000000" pitchFamily="66" charset="0"/>
              <a:cs typeface="Mongolian Baiti" panose="03000500000000000000" pitchFamily="66" charset="0"/>
            </a:endParaRPr>
          </a:p>
          <a:p>
            <a:pPr marL="457200" marR="0" lvl="0" indent="-228600" algn="l" rtl="0">
              <a:lnSpc>
                <a:spcPct val="100000"/>
              </a:lnSpc>
              <a:spcBef>
                <a:spcPts val="0"/>
              </a:spcBef>
              <a:spcAft>
                <a:spcPts val="0"/>
              </a:spcAft>
              <a:buSzPts val="1400"/>
              <a:buNone/>
            </a:pPr>
            <a:r>
              <a:rPr lang="en-US" dirty="0">
                <a:latin typeface="Mongolian Baiti" panose="03000500000000000000" pitchFamily="66" charset="0"/>
                <a:cs typeface="Mongolian Baiti" panose="03000500000000000000" pitchFamily="66" charset="0"/>
              </a:rPr>
              <a:t>Reply</a:t>
            </a:r>
            <a:endParaRPr dirty="0">
              <a:latin typeface="Mongolian Baiti" panose="03000500000000000000" pitchFamily="66" charset="0"/>
              <a:cs typeface="Mongolian Baiti" panose="03000500000000000000" pitchFamily="66" charset="0"/>
            </a:endParaRPr>
          </a:p>
          <a:p>
            <a:pPr marL="457200" marR="0" lvl="0" indent="-228600" algn="l" rtl="0">
              <a:lnSpc>
                <a:spcPct val="100000"/>
              </a:lnSpc>
              <a:spcBef>
                <a:spcPts val="0"/>
              </a:spcBef>
              <a:spcAft>
                <a:spcPts val="0"/>
              </a:spcAft>
              <a:buSzPts val="1400"/>
              <a:buNone/>
            </a:pPr>
            <a:br>
              <a:rPr lang="en-US" dirty="0"/>
            </a:br>
            <a:endParaRPr dirty="0"/>
          </a:p>
        </p:txBody>
      </p:sp>
      <p:sp>
        <p:nvSpPr>
          <p:cNvPr id="262" name="Google Shape;26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ongolian Baiti" panose="03000500000000000000" pitchFamily="66" charset="0"/>
                <a:cs typeface="Mongolian Baiti" panose="03000500000000000000" pitchFamily="66" charset="0"/>
              </a:rPr>
              <a:t># by default, initialized to “</a:t>
            </a:r>
            <a:r>
              <a:rPr lang="en-US" dirty="0" err="1">
                <a:latin typeface="Mongolian Baiti" panose="03000500000000000000" pitchFamily="66" charset="0"/>
                <a:cs typeface="Mongolian Baiti" panose="03000500000000000000" pitchFamily="66" charset="0"/>
              </a:rPr>
              <a:t>golort</a:t>
            </a:r>
            <a:r>
              <a:rPr lang="en-US" dirty="0">
                <a:latin typeface="Mongolian Baiti" panose="03000500000000000000" pitchFamily="66" charset="0"/>
                <a:cs typeface="Mongolian Baiti" panose="03000500000000000000" pitchFamily="66" charset="0"/>
              </a:rPr>
              <a:t> uniform”</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0842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1200" cap="none" spc="0" normalizeH="0" baseline="0" noProof="0" dirty="0">
                <a:ln>
                  <a:noFill/>
                </a:ln>
                <a:solidFill>
                  <a:srgbClr val="050A30"/>
                </a:solidFill>
                <a:effectLst/>
                <a:uLnTx/>
                <a:uFillTx/>
                <a:latin typeface="Mongolian Baiti" panose="03000500000000000000" pitchFamily="66" charset="0"/>
                <a:cs typeface="Mongolian Baiti" panose="03000500000000000000" pitchFamily="66" charset="0"/>
              </a:rPr>
              <a:t>Zero:</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1200" cap="none" spc="0" normalizeH="0" baseline="0" noProof="0" dirty="0">
                <a:ln>
                  <a:noFill/>
                </a:ln>
                <a:solidFill>
                  <a:srgbClr val="050A30"/>
                </a:solidFill>
                <a:effectLst/>
                <a:uLnTx/>
                <a:uFillTx/>
                <a:latin typeface="Mongolian Baiti" panose="03000500000000000000" pitchFamily="66" charset="0"/>
                <a:cs typeface="Mongolian Baiti" panose="03000500000000000000" pitchFamily="66" charset="0"/>
              </a:rPr>
              <a:t>A</a:t>
            </a:r>
            <a:r>
              <a:rPr lang="en-US" sz="1200" b="0" i="0" dirty="0">
                <a:effectLst/>
                <a:latin typeface="Mongolian Baiti" panose="03000500000000000000" pitchFamily="66" charset="0"/>
                <a:cs typeface="Mongolian Baiti" panose="03000500000000000000" pitchFamily="66" charset="0"/>
              </a:rPr>
              <a:t>s the name suggests, all the weights are assigned zero as the initial value is zero initialization. This kind of initialization is highly ineffective as neurons learn the same feature during each iteration. Rather, during any kind of constant initialization, the same issue happens to occur. Thus, constant initializations are not preferred.</a:t>
            </a:r>
            <a:endParaRPr kumimoji="0" lang="en-US" sz="1200" b="0" i="0" u="none" strike="noStrike" kern="1200" cap="none" spc="0" normalizeH="0" baseline="0" noProof="0" dirty="0">
              <a:ln>
                <a:noFill/>
              </a:ln>
              <a:effectLst/>
              <a:uLnTx/>
              <a:uFillTx/>
              <a:latin typeface="Mongolian Baiti" panose="03000500000000000000" pitchFamily="66" charset="0"/>
              <a:cs typeface="Mongolian Baiti" panose="03000500000000000000" pitchFamily="66" charset="0"/>
            </a:endParaRPr>
          </a:p>
          <a:p>
            <a:endParaRPr lang="en-US" dirty="0">
              <a:latin typeface="Mongolian Baiti" panose="03000500000000000000" pitchFamily="66" charset="0"/>
              <a:cs typeface="Mongolian Baiti" panose="03000500000000000000" pitchFamily="66" charset="0"/>
            </a:endParaRPr>
          </a:p>
          <a:p>
            <a:r>
              <a:rPr lang="en-US" dirty="0">
                <a:latin typeface="Mongolian Baiti" panose="03000500000000000000" pitchFamily="66" charset="0"/>
                <a:cs typeface="Mongolian Baiti" panose="03000500000000000000" pitchFamily="66" charset="0"/>
              </a:rPr>
              <a:t>Random: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effectLst/>
                <a:latin typeface="Mongolian Baiti" panose="03000500000000000000" pitchFamily="66" charset="0"/>
                <a:cs typeface="Mongolian Baiti" panose="03000500000000000000" pitchFamily="66" charset="0"/>
              </a:rPr>
              <a:t>In an attempt to overcome the shortcomings of Zero or Constant Initialization, random initialization assigns random values except for zeros as weights to neuron paths. However, assigning values randomly to the weights, problems such as Overfitting, Vanishing Gradient Problem, Exploding Gradient Problem might occur.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dirty="0">
              <a:effectLst/>
              <a:latin typeface="Mongolian Baiti" panose="03000500000000000000" pitchFamily="66" charset="0"/>
              <a:cs typeface="Mongolian Baiti" panose="03000500000000000000" pitchFamily="66"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effectLst/>
                <a:latin typeface="Mongolian Baiti" panose="03000500000000000000" pitchFamily="66" charset="0"/>
                <a:cs typeface="Mongolian Baiti" panose="03000500000000000000" pitchFamily="66" charset="0"/>
              </a:rPr>
              <a:t>Rand norm: The weights are initialized from values in a normal distribution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effectLst/>
                <a:latin typeface="Mongolian Baiti" panose="03000500000000000000" pitchFamily="66" charset="0"/>
                <a:cs typeface="Mongolian Baiti" panose="03000500000000000000" pitchFamily="66" charset="0"/>
              </a:rPr>
              <a:t>Rand uniform: The weights are initialized from values in a uniform distribution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dirty="0">
              <a:effectLst/>
              <a:latin typeface="Agrandir Narrow" panose="020B060402020202020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dirty="0">
              <a:effectLst/>
              <a:latin typeface="Agrandir Narrow" panose="020B060402020202020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dirty="0">
              <a:effectLst/>
              <a:latin typeface="Agrandir Narrow" panose="020B060402020202020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dirty="0">
              <a:effectLst/>
              <a:latin typeface="Agrandir Narrow" panose="020B060402020202020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dirty="0">
              <a:effectLst/>
              <a:latin typeface="Agrandir Narrow" panose="020B060402020202020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dirty="0">
              <a:effectLst/>
              <a:latin typeface="Agrandir Narrow" panose="020B060402020202020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latin typeface="Agrandir Narrow" panose="020B0604020202020204"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0904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Mongolian Baiti" panose="03000500000000000000" pitchFamily="66" charset="0"/>
                <a:cs typeface="Mongolian Baiti" panose="03000500000000000000" pitchFamily="66" charset="0"/>
              </a:rPr>
              <a:t>Common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effectLst/>
                <a:latin typeface="Mongolian Baiti" panose="03000500000000000000" pitchFamily="66" charset="0"/>
                <a:cs typeface="Mongolian Baiti" panose="03000500000000000000" pitchFamily="66" charset="0"/>
              </a:rPr>
              <a:t>They are both integer values and they are both hyperparameters for the learning algorithm.</a:t>
            </a:r>
            <a:endParaRPr lang="en-US" sz="1200" dirty="0">
              <a:latin typeface="Mongolian Baiti" panose="03000500000000000000" pitchFamily="66" charset="0"/>
              <a:cs typeface="Mongolian Baiti" panose="03000500000000000000" pitchFamily="66"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effectLst/>
                <a:latin typeface="Mongolian Baiti" panose="03000500000000000000" pitchFamily="66" charset="0"/>
                <a:cs typeface="Mongolian Baiti" panose="03000500000000000000" pitchFamily="66" charset="0"/>
              </a:rPr>
              <a:t>You must specify the batch size and number of epochs for a learning algorithm.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effectLst/>
                <a:latin typeface="Mongolian Baiti" panose="03000500000000000000" pitchFamily="66" charset="0"/>
                <a:cs typeface="Mongolian Baiti" panose="03000500000000000000" pitchFamily="66" charset="0"/>
              </a:rPr>
              <a:t>There are no magic rules for how to configure these parameters. You must try different values and see what works best for your problem.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latin typeface="Agrandir Narrow" panose="020B0604020202020204" charset="0"/>
            </a:endParaRP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4719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latin typeface="Agrandir Narrow" panose="020B0604020202020204" charset="0"/>
              </a:rPr>
              <a:t>(also known as </a:t>
            </a:r>
            <a:r>
              <a:rPr lang="en-US" sz="1200" b="1" i="0" dirty="0">
                <a:effectLst/>
                <a:latin typeface="Agrandir Narrow" panose="020B0604020202020204" charset="0"/>
              </a:rPr>
              <a:t>batch norm</a:t>
            </a:r>
            <a:r>
              <a:rPr lang="en-US" sz="1200" b="0" i="0" dirty="0">
                <a:effectLst/>
                <a:latin typeface="Agrandir Narrow" panose="020B0604020202020204" charset="0"/>
              </a:rPr>
              <a:t>) </a:t>
            </a: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0975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28</a:t>
            </a:fld>
            <a:endParaRPr lang="en-US"/>
          </a:p>
        </p:txBody>
      </p:sp>
    </p:spTree>
    <p:extLst>
      <p:ext uri="{BB962C8B-B14F-4D97-AF65-F5344CB8AC3E}">
        <p14:creationId xmlns:p14="http://schemas.microsoft.com/office/powerpoint/2010/main" val="254629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af78d118eb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g1af78d118eb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ongolian Baiti" panose="03000500000000000000" pitchFamily="66" charset="0"/>
                <a:cs typeface="Mongolian Baiti" panose="03000500000000000000" pitchFamily="66" charset="0"/>
              </a:rPr>
              <a:t>Loss function: is for a single training input</a:t>
            </a:r>
          </a:p>
          <a:p>
            <a:r>
              <a:rPr lang="en-US" dirty="0">
                <a:latin typeface="Mongolian Baiti" panose="03000500000000000000" pitchFamily="66" charset="0"/>
                <a:cs typeface="Mongolian Baiti" panose="03000500000000000000" pitchFamily="66" charset="0"/>
              </a:rPr>
              <a:t>Cost function: is the average loss over the entire training dataset</a:t>
            </a:r>
          </a:p>
        </p:txBody>
      </p:sp>
      <p:sp>
        <p:nvSpPr>
          <p:cNvPr id="4" name="Slide Number Placeholder 3"/>
          <p:cNvSpPr>
            <a:spLocks noGrp="1"/>
          </p:cNvSpPr>
          <p:nvPr>
            <p:ph type="sldNum" sz="quarter" idx="5"/>
          </p:nvPr>
        </p:nvSpPr>
        <p:spPr/>
        <p:txBody>
          <a:bodyPr/>
          <a:lstStyle/>
          <a:p>
            <a:fld id="{2506E9C8-D9DA-4959-8822-43CFC3A7D2A0}" type="slidenum">
              <a:rPr lang="en-US" smtClean="0"/>
              <a:t>32</a:t>
            </a:fld>
            <a:endParaRPr lang="en-US"/>
          </a:p>
        </p:txBody>
      </p:sp>
    </p:spTree>
    <p:extLst>
      <p:ext uri="{BB962C8B-B14F-4D97-AF65-F5344CB8AC3E}">
        <p14:creationId xmlns:p14="http://schemas.microsoft.com/office/powerpoint/2010/main" val="3327762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50A30"/>
                </a:solidFill>
                <a:latin typeface="Agrandir Narrow Bold"/>
              </a:rPr>
              <a:t>This is the one of the most interesting types of regularization techniques</a:t>
            </a:r>
            <a:endParaRPr lang="en-US" sz="1200" u="none" dirty="0">
              <a:solidFill>
                <a:srgbClr val="050A30"/>
              </a:solidFill>
              <a:latin typeface="Agrandir Narrow 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50A30"/>
                </a:solidFill>
                <a:latin typeface="Agrandir Narrow Bold"/>
              </a:rPr>
              <a:t>It  produces very good results and is consequently the most frequently used regularization technique in the field of deep learning</a:t>
            </a:r>
            <a:endParaRPr lang="en-US" sz="1200" u="none" dirty="0">
              <a:solidFill>
                <a:srgbClr val="050A30"/>
              </a:solidFill>
              <a:latin typeface="Agrandir Narrow Bold"/>
            </a:endParaRPr>
          </a:p>
          <a:p>
            <a:endParaRPr lang="en-US" dirty="0"/>
          </a:p>
        </p:txBody>
      </p:sp>
      <p:sp>
        <p:nvSpPr>
          <p:cNvPr id="4" name="Slide Number Placeholder 3"/>
          <p:cNvSpPr>
            <a:spLocks noGrp="1"/>
          </p:cNvSpPr>
          <p:nvPr>
            <p:ph type="sldNum" sz="quarter" idx="5"/>
          </p:nvPr>
        </p:nvSpPr>
        <p:spPr/>
        <p:txBody>
          <a:bodyPr/>
          <a:lstStyle/>
          <a:p>
            <a:fld id="{2506E9C8-D9DA-4959-8822-43CFC3A7D2A0}" type="slidenum">
              <a:rPr lang="en-US" smtClean="0"/>
              <a:t>36</a:t>
            </a:fld>
            <a:endParaRPr lang="en-US"/>
          </a:p>
        </p:txBody>
      </p:sp>
    </p:spTree>
    <p:extLst>
      <p:ext uri="{BB962C8B-B14F-4D97-AF65-F5344CB8AC3E}">
        <p14:creationId xmlns:p14="http://schemas.microsoft.com/office/powerpoint/2010/main" val="1043838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200" b="1" i="0" u="none" strike="noStrike" cap="none" dirty="0">
                <a:solidFill>
                  <a:schemeClr val="dk1"/>
                </a:solidFill>
                <a:latin typeface="arial"/>
                <a:ea typeface="arial"/>
                <a:cs typeface="arial"/>
                <a:sym typeface="arial"/>
              </a:rPr>
              <a:t>A method in Artificial Intelligence that teaches computers to process data in a way that is inspired by the human brain</a:t>
            </a:r>
            <a:r>
              <a:rPr lang="en-US" sz="1200" b="0" i="0" u="none" strike="noStrike" cap="none" dirty="0">
                <a:solidFill>
                  <a:schemeClr val="dk1"/>
                </a:solidFill>
                <a:latin typeface="arial"/>
                <a:ea typeface="arial"/>
                <a:cs typeface="arial"/>
                <a:sym typeface="arial"/>
              </a:rPr>
              <a:t>.</a:t>
            </a:r>
            <a:r>
              <a:rPr lang="en-US" sz="1200" b="0" i="0" u="none" strike="noStrike" cap="none" dirty="0">
                <a:solidFill>
                  <a:srgbClr val="262626"/>
                </a:solidFill>
                <a:latin typeface="IBM Plex Sans"/>
                <a:ea typeface="IBM Plex Sans"/>
                <a:cs typeface="IBM Plex Sans"/>
                <a:sym typeface="IBM Plex Sans"/>
              </a:rPr>
              <a:t> </a:t>
            </a:r>
            <a:r>
              <a:rPr lang="en-US" sz="1200" b="1" i="0" u="none" strike="noStrike" cap="none" dirty="0">
                <a:solidFill>
                  <a:schemeClr val="dk1"/>
                </a:solidFill>
                <a:latin typeface="arial"/>
                <a:ea typeface="arial"/>
                <a:cs typeface="arial"/>
                <a:sym typeface="arial"/>
              </a:rPr>
              <a:t>allowing computer programs to recognize patterns and solve common problems.</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US" sz="1200" b="1" i="0" u="none" strike="noStrike" cap="none"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t>Recognize patterns like face ID recognition</a:t>
            </a:r>
            <a:endParaRPr dirty="0"/>
          </a:p>
          <a:p>
            <a:pPr marL="0" lvl="0" indent="0" algn="l" rtl="0">
              <a:lnSpc>
                <a:spcPct val="115000"/>
              </a:lnSpc>
              <a:spcBef>
                <a:spcPts val="0"/>
              </a:spcBef>
              <a:spcAft>
                <a:spcPts val="0"/>
              </a:spcAft>
              <a:buClr>
                <a:schemeClr val="dk1"/>
              </a:buClr>
              <a:buSzPts val="1100"/>
              <a:buFont typeface="Arial"/>
              <a:buNone/>
            </a:pPr>
            <a:r>
              <a:rPr lang="en-US" dirty="0"/>
              <a:t>Solve common problem like spam email</a:t>
            </a:r>
            <a:endParaRPr dirty="0"/>
          </a:p>
          <a:p>
            <a:pPr marL="0" lvl="0" indent="0" algn="l" rtl="0">
              <a:lnSpc>
                <a:spcPct val="115000"/>
              </a:lnSpc>
              <a:spcBef>
                <a:spcPts val="0"/>
              </a:spcBef>
              <a:spcAft>
                <a:spcPts val="0"/>
              </a:spcAft>
              <a:buClr>
                <a:schemeClr val="dk1"/>
              </a:buClr>
              <a:buSzPts val="1100"/>
              <a:buFont typeface="Arial"/>
              <a:buNone/>
            </a:pPr>
            <a:r>
              <a:rPr lang="en-US" dirty="0"/>
              <a:t>Neural network is base of deep learning</a:t>
            </a:r>
            <a:endParaRPr dirty="0"/>
          </a:p>
          <a:p>
            <a:pPr marL="0" lvl="0" indent="0" algn="l" rtl="0">
              <a:lnSpc>
                <a:spcPct val="115000"/>
              </a:lnSpc>
              <a:spcBef>
                <a:spcPts val="0"/>
              </a:spcBef>
              <a:spcAft>
                <a:spcPts val="0"/>
              </a:spcAft>
              <a:buSzPts val="1100"/>
              <a:buNone/>
            </a:pPr>
            <a:r>
              <a:rPr lang="en-US" dirty="0"/>
              <a:t>And sub field of machine learning</a:t>
            </a:r>
            <a:endParaRPr dirty="0"/>
          </a:p>
          <a:p>
            <a:pPr marL="0" lvl="0" indent="0" algn="l" rtl="0">
              <a:lnSpc>
                <a:spcPct val="115000"/>
              </a:lnSpc>
              <a:spcBef>
                <a:spcPts val="0"/>
              </a:spcBef>
              <a:spcAft>
                <a:spcPts val="0"/>
              </a:spcAft>
              <a:buClr>
                <a:schemeClr val="dk1"/>
              </a:buClr>
              <a:buSzPts val="1100"/>
              <a:buFont typeface="Arial"/>
              <a:buNone/>
            </a:pPr>
            <a:r>
              <a:rPr lang="en-US" dirty="0"/>
              <a:t>also inspired by artificial intelligence</a:t>
            </a:r>
            <a:endParaRPr dirty="0"/>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endParaRPr dirty="0"/>
          </a:p>
        </p:txBody>
      </p:sp>
      <p:sp>
        <p:nvSpPr>
          <p:cNvPr id="130" name="Google Shape;13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af78d118eb_1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5" name="Google Shape;155;g1af78d118eb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7480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en-US" sz="900" b="1" dirty="0">
                <a:solidFill>
                  <a:srgbClr val="525252"/>
                </a:solidFill>
                <a:latin typeface="Mistral" panose="03090702030407020403" pitchFamily="66" charset="0"/>
                <a:ea typeface="IBM Plex Sans"/>
                <a:cs typeface="Mongolian Baiti" panose="03000500000000000000" pitchFamily="66" charset="0"/>
                <a:sym typeface="IBM Plex Sans"/>
              </a:rPr>
              <a:t>It is comprised of a node layers, containing an input layer, one or more hidden layers, and an output layer.</a:t>
            </a:r>
            <a:endParaRPr sz="100" dirty="0">
              <a:latin typeface="Mistral" panose="03090702030407020403" pitchFamily="66" charset="0"/>
              <a:cs typeface="Mongolian Baiti" panose="03000500000000000000" pitchFamily="66" charset="0"/>
            </a:endParaRPr>
          </a:p>
        </p:txBody>
      </p:sp>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af78d118eb_1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Mongolian Baiti" panose="03000500000000000000" pitchFamily="66" charset="0"/>
                <a:cs typeface="Mongolian Baiti" panose="03000500000000000000" pitchFamily="66" charset="0"/>
              </a:rPr>
              <a:t>Each connection from one unit to another will have it own  assign wight which is number between 0 and 1, it represent the strength of the connection between the units</a:t>
            </a:r>
            <a:endParaRPr dirty="0">
              <a:latin typeface="Mongolian Baiti" panose="03000500000000000000" pitchFamily="66" charset="0"/>
              <a:cs typeface="Mongolian Baiti" panose="03000500000000000000" pitchFamily="66" charset="0"/>
            </a:endParaRPr>
          </a:p>
        </p:txBody>
      </p:sp>
      <p:sp>
        <p:nvSpPr>
          <p:cNvPr id="155" name="Google Shape;155;g1af78d118eb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af78d118eb_1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Mongolian Baiti" panose="03000500000000000000" pitchFamily="66" charset="0"/>
                <a:cs typeface="Mongolian Baiti" panose="03000500000000000000" pitchFamily="66" charset="0"/>
              </a:rPr>
              <a:t>Each connection from one unit to another will have it own  assign wight which is number between 0 and 1, it represent the strength of the connection between the units</a:t>
            </a:r>
            <a:endParaRPr dirty="0">
              <a:latin typeface="Mongolian Baiti" panose="03000500000000000000" pitchFamily="66" charset="0"/>
              <a:cs typeface="Mongolian Baiti" panose="03000500000000000000" pitchFamily="66" charset="0"/>
            </a:endParaRPr>
          </a:p>
        </p:txBody>
      </p:sp>
      <p:sp>
        <p:nvSpPr>
          <p:cNvPr id="155" name="Google Shape;155;g1af78d118eb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7090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47.png"/><Relationship Id="rId3" Type="http://schemas.openxmlformats.org/officeDocument/2006/relationships/image" Target="../media/image40.svg"/><Relationship Id="rId7" Type="http://schemas.openxmlformats.org/officeDocument/2006/relationships/image" Target="../media/image43.svg"/><Relationship Id="rId12" Type="http://schemas.openxmlformats.org/officeDocument/2006/relationships/image" Target="../media/image4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svg"/><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4.svg"/><Relationship Id="rId14" Type="http://schemas.openxmlformats.org/officeDocument/2006/relationships/image" Target="../media/image48.svg"/></Relationships>
</file>

<file path=ppt/slides/_rels/slide16.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0.svg"/><Relationship Id="rId5" Type="http://schemas.openxmlformats.org/officeDocument/2006/relationships/image" Target="../media/image1.png"/><Relationship Id="rId10" Type="http://schemas.openxmlformats.org/officeDocument/2006/relationships/image" Target="../media/image54.svg"/><Relationship Id="rId4" Type="http://schemas.openxmlformats.org/officeDocument/2006/relationships/image" Target="../media/image50.sv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41.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6.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7.svg"/><Relationship Id="rId5" Type="http://schemas.openxmlformats.org/officeDocument/2006/relationships/image" Target="../media/image37.png"/><Relationship Id="rId4" Type="http://schemas.openxmlformats.org/officeDocument/2006/relationships/image" Target="../media/image44.sv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1.svg"/><Relationship Id="rId7" Type="http://schemas.openxmlformats.org/officeDocument/2006/relationships/image" Target="../media/image64.sv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svg"/><Relationship Id="rId10" Type="http://schemas.openxmlformats.org/officeDocument/2006/relationships/image" Target="../media/image65.png"/><Relationship Id="rId4" Type="http://schemas.openxmlformats.org/officeDocument/2006/relationships/image" Target="../media/image21.png"/><Relationship Id="rId9"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1.svg"/><Relationship Id="rId7" Type="http://schemas.openxmlformats.org/officeDocument/2006/relationships/image" Target="../media/image69.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73.svg"/><Relationship Id="rId3" Type="http://schemas.openxmlformats.org/officeDocument/2006/relationships/image" Target="../media/image40.svg"/><Relationship Id="rId7" Type="http://schemas.openxmlformats.org/officeDocument/2006/relationships/image" Target="../media/image64.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9.svg"/><Relationship Id="rId5" Type="http://schemas.openxmlformats.org/officeDocument/2006/relationships/image" Target="../media/image43.svg"/><Relationship Id="rId15" Type="http://schemas.openxmlformats.org/officeDocument/2006/relationships/image" Target="../media/image75.png"/><Relationship Id="rId10" Type="http://schemas.openxmlformats.org/officeDocument/2006/relationships/image" Target="../media/image68.png"/><Relationship Id="rId4" Type="http://schemas.openxmlformats.org/officeDocument/2006/relationships/image" Target="../media/image42.png"/><Relationship Id="rId9" Type="http://schemas.openxmlformats.org/officeDocument/2006/relationships/image" Target="../media/image46.svg"/><Relationship Id="rId1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46.svg"/><Relationship Id="rId3" Type="http://schemas.openxmlformats.org/officeDocument/2006/relationships/image" Target="../media/image55.svg"/><Relationship Id="rId7" Type="http://schemas.openxmlformats.org/officeDocument/2006/relationships/image" Target="../media/image52.svg"/><Relationship Id="rId12" Type="http://schemas.openxmlformats.org/officeDocument/2006/relationships/image" Target="../media/image45.png"/><Relationship Id="rId2" Type="http://schemas.openxmlformats.org/officeDocument/2006/relationships/image" Target="../media/image9.png"/><Relationship Id="rId16"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43.svg"/><Relationship Id="rId5" Type="http://schemas.openxmlformats.org/officeDocument/2006/relationships/image" Target="../media/image77.svg"/><Relationship Id="rId15" Type="http://schemas.openxmlformats.org/officeDocument/2006/relationships/image" Target="../media/image80.png"/><Relationship Id="rId10" Type="http://schemas.openxmlformats.org/officeDocument/2006/relationships/image" Target="../media/image42.png"/><Relationship Id="rId4" Type="http://schemas.openxmlformats.org/officeDocument/2006/relationships/image" Target="../media/image76.png"/><Relationship Id="rId9" Type="http://schemas.openxmlformats.org/officeDocument/2006/relationships/image" Target="../media/image79.svg"/><Relationship Id="rId14"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16.png"/><Relationship Id="rId3" Type="http://schemas.openxmlformats.org/officeDocument/2006/relationships/image" Target="../media/image82.png"/><Relationship Id="rId7" Type="http://schemas.openxmlformats.org/officeDocument/2006/relationships/image" Target="../media/image14.png"/><Relationship Id="rId12" Type="http://schemas.openxmlformats.org/officeDocument/2006/relationships/image" Target="../media/image48.svg"/><Relationship Id="rId17" Type="http://schemas.openxmlformats.org/officeDocument/2006/relationships/image" Target="../media/image56.svg"/><Relationship Id="rId2" Type="http://schemas.openxmlformats.org/officeDocument/2006/relationships/notesSlide" Target="../notesSlides/notesSlide17.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69.svg"/><Relationship Id="rId11" Type="http://schemas.openxmlformats.org/officeDocument/2006/relationships/image" Target="../media/image47.png"/><Relationship Id="rId5" Type="http://schemas.openxmlformats.org/officeDocument/2006/relationships/image" Target="../media/image68.png"/><Relationship Id="rId15" Type="http://schemas.openxmlformats.org/officeDocument/2006/relationships/image" Target="../media/image52.svg"/><Relationship Id="rId10" Type="http://schemas.openxmlformats.org/officeDocument/2006/relationships/image" Target="../media/image73.svg"/><Relationship Id="rId4" Type="http://schemas.openxmlformats.org/officeDocument/2006/relationships/image" Target="../media/image83.svg"/><Relationship Id="rId9" Type="http://schemas.openxmlformats.org/officeDocument/2006/relationships/image" Target="../media/image15.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41.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6.sv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45.png"/><Relationship Id="rId18" Type="http://schemas.openxmlformats.org/officeDocument/2006/relationships/image" Target="../media/image69.svg"/><Relationship Id="rId3" Type="http://schemas.openxmlformats.org/officeDocument/2006/relationships/image" Target="../media/image9.png"/><Relationship Id="rId7" Type="http://schemas.openxmlformats.org/officeDocument/2006/relationships/image" Target="../media/image51.png"/><Relationship Id="rId12" Type="http://schemas.openxmlformats.org/officeDocument/2006/relationships/image" Target="../media/image43.svg"/><Relationship Id="rId17" Type="http://schemas.openxmlformats.org/officeDocument/2006/relationships/image" Target="../media/image68.png"/><Relationship Id="rId2" Type="http://schemas.openxmlformats.org/officeDocument/2006/relationships/notesSlide" Target="../notesSlides/notesSlide18.xml"/><Relationship Id="rId16" Type="http://schemas.openxmlformats.org/officeDocument/2006/relationships/image" Target="../media/image85.svg"/><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42.png"/><Relationship Id="rId5" Type="http://schemas.openxmlformats.org/officeDocument/2006/relationships/image" Target="../media/image76.png"/><Relationship Id="rId15" Type="http://schemas.openxmlformats.org/officeDocument/2006/relationships/image" Target="../media/image19.png"/><Relationship Id="rId10" Type="http://schemas.openxmlformats.org/officeDocument/2006/relationships/image" Target="../media/image79.svg"/><Relationship Id="rId4" Type="http://schemas.openxmlformats.org/officeDocument/2006/relationships/image" Target="../media/image55.svg"/><Relationship Id="rId9" Type="http://schemas.openxmlformats.org/officeDocument/2006/relationships/image" Target="../media/image78.png"/><Relationship Id="rId14" Type="http://schemas.openxmlformats.org/officeDocument/2006/relationships/image" Target="../media/image46.sv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46.svg"/><Relationship Id="rId3" Type="http://schemas.openxmlformats.org/officeDocument/2006/relationships/image" Target="../media/image55.svg"/><Relationship Id="rId7" Type="http://schemas.openxmlformats.org/officeDocument/2006/relationships/image" Target="../media/image52.svg"/><Relationship Id="rId12" Type="http://schemas.openxmlformats.org/officeDocument/2006/relationships/image" Target="../media/image45.png"/><Relationship Id="rId17" Type="http://schemas.openxmlformats.org/officeDocument/2006/relationships/image" Target="../media/image69.svg"/><Relationship Id="rId2" Type="http://schemas.openxmlformats.org/officeDocument/2006/relationships/image" Target="../media/image9.png"/><Relationship Id="rId16"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43.svg"/><Relationship Id="rId5" Type="http://schemas.openxmlformats.org/officeDocument/2006/relationships/image" Target="../media/image77.svg"/><Relationship Id="rId15" Type="http://schemas.openxmlformats.org/officeDocument/2006/relationships/image" Target="../media/image85.svg"/><Relationship Id="rId10" Type="http://schemas.openxmlformats.org/officeDocument/2006/relationships/image" Target="../media/image42.png"/><Relationship Id="rId4" Type="http://schemas.openxmlformats.org/officeDocument/2006/relationships/image" Target="../media/image76.png"/><Relationship Id="rId9" Type="http://schemas.openxmlformats.org/officeDocument/2006/relationships/image" Target="../media/image79.svg"/><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73.svg"/><Relationship Id="rId3" Type="http://schemas.openxmlformats.org/officeDocument/2006/relationships/image" Target="../media/image40.svg"/><Relationship Id="rId7" Type="http://schemas.openxmlformats.org/officeDocument/2006/relationships/image" Target="../media/image64.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9.svg"/><Relationship Id="rId5" Type="http://schemas.openxmlformats.org/officeDocument/2006/relationships/image" Target="../media/image43.svg"/><Relationship Id="rId10" Type="http://schemas.openxmlformats.org/officeDocument/2006/relationships/image" Target="../media/image68.png"/><Relationship Id="rId4" Type="http://schemas.openxmlformats.org/officeDocument/2006/relationships/image" Target="../media/image42.png"/><Relationship Id="rId9" Type="http://schemas.openxmlformats.org/officeDocument/2006/relationships/image" Target="../media/image46.svg"/></Relationships>
</file>

<file path=ppt/slides/_rels/slide2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svg"/><Relationship Id="rId5" Type="http://schemas.openxmlformats.org/officeDocument/2006/relationships/image" Target="../media/image1.png"/><Relationship Id="rId10" Type="http://schemas.openxmlformats.org/officeDocument/2006/relationships/image" Target="../media/image54.svg"/><Relationship Id="rId4" Type="http://schemas.openxmlformats.org/officeDocument/2006/relationships/image" Target="../media/image50.sv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55.svg"/><Relationship Id="rId7" Type="http://schemas.openxmlformats.org/officeDocument/2006/relationships/image" Target="../media/image41.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6.sv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41.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56.svg"/><Relationship Id="rId3" Type="http://schemas.openxmlformats.org/officeDocument/2006/relationships/image" Target="../media/image90.svg"/><Relationship Id="rId7" Type="http://schemas.openxmlformats.org/officeDocument/2006/relationships/image" Target="../media/image61.svg"/><Relationship Id="rId12" Type="http://schemas.openxmlformats.org/officeDocument/2006/relationships/image" Target="../media/image10.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96.svg"/><Relationship Id="rId5" Type="http://schemas.openxmlformats.org/officeDocument/2006/relationships/image" Target="../media/image92.svg"/><Relationship Id="rId10" Type="http://schemas.openxmlformats.org/officeDocument/2006/relationships/image" Target="../media/image95.png"/><Relationship Id="rId4" Type="http://schemas.openxmlformats.org/officeDocument/2006/relationships/image" Target="../media/image91.png"/><Relationship Id="rId9" Type="http://schemas.openxmlformats.org/officeDocument/2006/relationships/image" Target="../media/image94.svg"/></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2.svg"/><Relationship Id="rId3" Type="http://schemas.openxmlformats.org/officeDocument/2006/relationships/image" Target="../media/image32.png"/><Relationship Id="rId7" Type="http://schemas.openxmlformats.org/officeDocument/2006/relationships/image" Target="../media/image100.svg"/><Relationship Id="rId12"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102.svg"/><Relationship Id="rId5" Type="http://schemas.openxmlformats.org/officeDocument/2006/relationships/image" Target="../media/image98.svg"/><Relationship Id="rId10" Type="http://schemas.openxmlformats.org/officeDocument/2006/relationships/image" Target="../media/image36.png"/><Relationship Id="rId4" Type="http://schemas.openxmlformats.org/officeDocument/2006/relationships/image" Target="../media/image97.png"/><Relationship Id="rId9" Type="http://schemas.openxmlformats.org/officeDocument/2006/relationships/image" Target="../media/image101.svg"/></Relationships>
</file>

<file path=ppt/slides/_rels/slide3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44.svg"/><Relationship Id="rId7" Type="http://schemas.openxmlformats.org/officeDocument/2006/relationships/image" Target="../media/image104.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57.svg"/><Relationship Id="rId10" Type="http://schemas.openxmlformats.org/officeDocument/2006/relationships/image" Target="../media/image107.png"/><Relationship Id="rId4" Type="http://schemas.openxmlformats.org/officeDocument/2006/relationships/image" Target="../media/image37.png"/><Relationship Id="rId9" Type="http://schemas.openxmlformats.org/officeDocument/2006/relationships/image" Target="../media/image106.sv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85.svg"/><Relationship Id="rId7" Type="http://schemas.openxmlformats.org/officeDocument/2006/relationships/image" Target="../media/image62.sv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50.svg"/><Relationship Id="rId5" Type="http://schemas.openxmlformats.org/officeDocument/2006/relationships/image" Target="../media/image61.svg"/><Relationship Id="rId10" Type="http://schemas.openxmlformats.org/officeDocument/2006/relationships/image" Target="../media/image49.png"/><Relationship Id="rId4" Type="http://schemas.openxmlformats.org/officeDocument/2006/relationships/image" Target="../media/image20.png"/><Relationship Id="rId9" Type="http://schemas.openxmlformats.org/officeDocument/2006/relationships/image" Target="../media/image64.svg"/></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85.svg"/><Relationship Id="rId7" Type="http://schemas.openxmlformats.org/officeDocument/2006/relationships/image" Target="../media/image62.sv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50.svg"/><Relationship Id="rId5" Type="http://schemas.openxmlformats.org/officeDocument/2006/relationships/image" Target="../media/image61.svg"/><Relationship Id="rId10" Type="http://schemas.openxmlformats.org/officeDocument/2006/relationships/image" Target="../media/image49.png"/><Relationship Id="rId4" Type="http://schemas.openxmlformats.org/officeDocument/2006/relationships/image" Target="../media/image20.png"/><Relationship Id="rId9" Type="http://schemas.openxmlformats.org/officeDocument/2006/relationships/image" Target="../media/image64.svg"/></Relationships>
</file>

<file path=ppt/slides/_rels/slide3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108.gif"/><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50.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1.svg"/><Relationship Id="rId11" Type="http://schemas.openxmlformats.org/officeDocument/2006/relationships/image" Target="../media/image49.png"/><Relationship Id="rId5" Type="http://schemas.openxmlformats.org/officeDocument/2006/relationships/image" Target="../media/image20.png"/><Relationship Id="rId10" Type="http://schemas.openxmlformats.org/officeDocument/2006/relationships/image" Target="../media/image64.svg"/><Relationship Id="rId4" Type="http://schemas.openxmlformats.org/officeDocument/2006/relationships/image" Target="../media/image85.svg"/><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56.svg"/><Relationship Id="rId3" Type="http://schemas.openxmlformats.org/officeDocument/2006/relationships/image" Target="../media/image90.svg"/><Relationship Id="rId7" Type="http://schemas.openxmlformats.org/officeDocument/2006/relationships/image" Target="../media/image61.svg"/><Relationship Id="rId12" Type="http://schemas.openxmlformats.org/officeDocument/2006/relationships/image" Target="../media/image10.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96.svg"/><Relationship Id="rId5" Type="http://schemas.openxmlformats.org/officeDocument/2006/relationships/image" Target="../media/image92.svg"/><Relationship Id="rId10" Type="http://schemas.openxmlformats.org/officeDocument/2006/relationships/image" Target="../media/image95.png"/><Relationship Id="rId4" Type="http://schemas.openxmlformats.org/officeDocument/2006/relationships/image" Target="../media/image91.png"/><Relationship Id="rId9" Type="http://schemas.openxmlformats.org/officeDocument/2006/relationships/image" Target="../media/image94.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Shape 87"/>
        <p:cNvGrpSpPr/>
        <p:nvPr/>
      </p:nvGrpSpPr>
      <p:grpSpPr>
        <a:xfrm>
          <a:off x="0" y="0"/>
          <a:ext cx="0" cy="0"/>
          <a:chOff x="0" y="0"/>
          <a:chExt cx="0" cy="0"/>
        </a:xfrm>
      </p:grpSpPr>
      <p:sp>
        <p:nvSpPr>
          <p:cNvPr id="88" name="Google Shape;88;p13"/>
          <p:cNvSpPr/>
          <p:nvPr/>
        </p:nvSpPr>
        <p:spPr>
          <a:xfrm>
            <a:off x="2642018" y="7199685"/>
            <a:ext cx="6010800" cy="843600"/>
          </a:xfrm>
          <a:prstGeom prst="roundRect">
            <a:avLst>
              <a:gd name="adj" fmla="val 35101"/>
            </a:avLst>
          </a:prstGeom>
          <a:solidFill>
            <a:srgbClr val="FFA730"/>
          </a:solid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lt1"/>
              </a:buClr>
              <a:buSzPts val="3955"/>
              <a:buFont typeface="Calibri"/>
              <a:buNone/>
            </a:pPr>
            <a:r>
              <a:rPr lang="en-US" sz="3955" b="0" i="0" u="none" strike="noStrike" cap="none" dirty="0">
                <a:solidFill>
                  <a:srgbClr val="F4F6FC"/>
                </a:solidFill>
                <a:latin typeface="Bauhaus 93" panose="04030905020B02020C02" pitchFamily="82" charset="0"/>
                <a:sym typeface="Arial"/>
              </a:rPr>
              <a:t>Deep learning</a:t>
            </a:r>
            <a:endParaRPr sz="3955" b="0" i="0" u="none" strike="noStrike" cap="none" dirty="0">
              <a:solidFill>
                <a:srgbClr val="F4F6FC"/>
              </a:solidFill>
              <a:latin typeface="Bauhaus 93" panose="04030905020B02020C02" pitchFamily="82" charset="0"/>
              <a:sym typeface="Arial"/>
            </a:endParaRPr>
          </a:p>
        </p:txBody>
      </p:sp>
      <p:pic>
        <p:nvPicPr>
          <p:cNvPr id="89" name="Google Shape;89;p13"/>
          <p:cNvPicPr preferRelativeResize="0"/>
          <p:nvPr/>
        </p:nvPicPr>
        <p:blipFill rotWithShape="1">
          <a:blip r:embed="rId3">
            <a:alphaModFix/>
          </a:blip>
          <a:srcRect/>
          <a:stretch/>
        </p:blipFill>
        <p:spPr>
          <a:xfrm>
            <a:off x="4052710" y="1178511"/>
            <a:ext cx="1561364" cy="854492"/>
          </a:xfrm>
          <a:prstGeom prst="rect">
            <a:avLst/>
          </a:prstGeom>
          <a:noFill/>
          <a:ln>
            <a:noFill/>
          </a:ln>
        </p:spPr>
      </p:pic>
      <p:pic>
        <p:nvPicPr>
          <p:cNvPr id="90" name="Google Shape;90;p13"/>
          <p:cNvPicPr preferRelativeResize="0"/>
          <p:nvPr/>
        </p:nvPicPr>
        <p:blipFill rotWithShape="1">
          <a:blip r:embed="rId4">
            <a:alphaModFix/>
          </a:blip>
          <a:srcRect/>
          <a:stretch/>
        </p:blipFill>
        <p:spPr>
          <a:xfrm>
            <a:off x="-1048306" y="277505"/>
            <a:ext cx="3432328" cy="1029698"/>
          </a:xfrm>
          <a:prstGeom prst="rect">
            <a:avLst/>
          </a:prstGeom>
          <a:noFill/>
          <a:ln>
            <a:noFill/>
          </a:ln>
        </p:spPr>
      </p:pic>
      <p:pic>
        <p:nvPicPr>
          <p:cNvPr id="91" name="Google Shape;91;p13"/>
          <p:cNvPicPr preferRelativeResize="0"/>
          <p:nvPr/>
        </p:nvPicPr>
        <p:blipFill rotWithShape="1">
          <a:blip r:embed="rId5">
            <a:alphaModFix/>
          </a:blip>
          <a:srcRect/>
          <a:stretch/>
        </p:blipFill>
        <p:spPr>
          <a:xfrm>
            <a:off x="7163732" y="2209164"/>
            <a:ext cx="850914" cy="850914"/>
          </a:xfrm>
          <a:prstGeom prst="rect">
            <a:avLst/>
          </a:prstGeom>
          <a:noFill/>
          <a:ln>
            <a:noFill/>
          </a:ln>
        </p:spPr>
      </p:pic>
      <p:pic>
        <p:nvPicPr>
          <p:cNvPr id="92" name="Google Shape;92;p13"/>
          <p:cNvPicPr preferRelativeResize="0"/>
          <p:nvPr/>
        </p:nvPicPr>
        <p:blipFill rotWithShape="1">
          <a:blip r:embed="rId6">
            <a:alphaModFix/>
          </a:blip>
          <a:srcRect/>
          <a:stretch/>
        </p:blipFill>
        <p:spPr>
          <a:xfrm>
            <a:off x="5232848" y="9479527"/>
            <a:ext cx="2231046" cy="1220991"/>
          </a:xfrm>
          <a:prstGeom prst="rect">
            <a:avLst/>
          </a:prstGeom>
          <a:noFill/>
          <a:ln>
            <a:noFill/>
          </a:ln>
        </p:spPr>
      </p:pic>
      <p:pic>
        <p:nvPicPr>
          <p:cNvPr id="93" name="Google Shape;93;p13"/>
          <p:cNvPicPr preferRelativeResize="0"/>
          <p:nvPr/>
        </p:nvPicPr>
        <p:blipFill rotWithShape="1">
          <a:blip r:embed="rId7">
            <a:alphaModFix/>
          </a:blip>
          <a:srcRect l="53736" b="1480"/>
          <a:stretch/>
        </p:blipFill>
        <p:spPr>
          <a:xfrm>
            <a:off x="10125281" y="1482778"/>
            <a:ext cx="6010794" cy="8168274"/>
          </a:xfrm>
          <a:prstGeom prst="rect">
            <a:avLst/>
          </a:prstGeom>
          <a:noFill/>
          <a:ln>
            <a:noFill/>
          </a:ln>
        </p:spPr>
      </p:pic>
      <p:sp>
        <p:nvSpPr>
          <p:cNvPr id="94" name="Google Shape;94;p13"/>
          <p:cNvSpPr txBox="1"/>
          <p:nvPr/>
        </p:nvSpPr>
        <p:spPr>
          <a:xfrm>
            <a:off x="3400829" y="4271318"/>
            <a:ext cx="8126130" cy="2973122"/>
          </a:xfrm>
          <a:prstGeom prst="rect">
            <a:avLst/>
          </a:prstGeom>
          <a:noFill/>
          <a:ln>
            <a:noFill/>
          </a:ln>
        </p:spPr>
        <p:txBody>
          <a:bodyPr spcFirstLastPara="1" wrap="square" lIns="0" tIns="0" rIns="0" bIns="0" anchor="t" anchorCtr="0">
            <a:spAutoFit/>
          </a:bodyPr>
          <a:lstStyle/>
          <a:p>
            <a:pPr marL="0" marR="0" lvl="0" indent="0" algn="l" rtl="0">
              <a:lnSpc>
                <a:spcPct val="83860"/>
              </a:lnSpc>
              <a:spcBef>
                <a:spcPts val="0"/>
              </a:spcBef>
              <a:spcAft>
                <a:spcPts val="0"/>
              </a:spcAft>
              <a:buClr>
                <a:srgbClr val="000000"/>
              </a:buClr>
              <a:buSzPts val="11500"/>
              <a:buFont typeface="Arial"/>
              <a:buNone/>
            </a:pPr>
            <a:r>
              <a:rPr lang="en-US" sz="11500" b="0" i="0" u="none" strike="noStrike" cap="none" dirty="0">
                <a:solidFill>
                  <a:srgbClr val="213969"/>
                </a:solidFill>
                <a:latin typeface="Bauhaus 93" panose="04030905020B02020C02" pitchFamily="82" charset="0"/>
                <a:ea typeface="Baumans"/>
                <a:cs typeface="Baumans"/>
                <a:sym typeface="Baumans"/>
              </a:rPr>
              <a:t>Neural</a:t>
            </a:r>
            <a:endParaRPr lang="en-US" sz="1400" b="0" i="0" u="none" strike="noStrike" cap="none" dirty="0">
              <a:solidFill>
                <a:srgbClr val="000000"/>
              </a:solidFill>
              <a:latin typeface="Bauhaus 93" panose="04030905020B02020C02" pitchFamily="82" charset="0"/>
              <a:sym typeface="Arial"/>
            </a:endParaRPr>
          </a:p>
          <a:p>
            <a:pPr marL="0" marR="0" lvl="0" indent="0" algn="l" rtl="0">
              <a:lnSpc>
                <a:spcPct val="83860"/>
              </a:lnSpc>
              <a:spcBef>
                <a:spcPts val="0"/>
              </a:spcBef>
              <a:spcAft>
                <a:spcPts val="0"/>
              </a:spcAft>
              <a:buClr>
                <a:srgbClr val="000000"/>
              </a:buClr>
              <a:buSzPts val="11500"/>
              <a:buFont typeface="Arial"/>
              <a:buNone/>
            </a:pPr>
            <a:r>
              <a:rPr lang="en-US" sz="11500" b="0" i="0" u="none" strike="noStrike" cap="none" dirty="0">
                <a:solidFill>
                  <a:srgbClr val="213969"/>
                </a:solidFill>
                <a:latin typeface="Bauhaus 93" panose="04030905020B02020C02" pitchFamily="82" charset="0"/>
                <a:ea typeface="Baumans"/>
                <a:cs typeface="Baumans"/>
                <a:sym typeface="Baumans"/>
              </a:rPr>
              <a:t>Network</a:t>
            </a:r>
            <a:endParaRPr lang="en-US" sz="1400" b="0" i="0" u="none" strike="noStrike" cap="none" dirty="0">
              <a:solidFill>
                <a:srgbClr val="000000"/>
              </a:solidFill>
              <a:latin typeface="Bauhaus 93" panose="04030905020B02020C02" pitchFamily="82" charset="0"/>
              <a:sym typeface="Arial"/>
            </a:endParaRPr>
          </a:p>
        </p:txBody>
      </p:sp>
      <p:sp>
        <p:nvSpPr>
          <p:cNvPr id="95" name="Google Shape;95;p13"/>
          <p:cNvSpPr txBox="1"/>
          <p:nvPr/>
        </p:nvSpPr>
        <p:spPr>
          <a:xfrm>
            <a:off x="2771255" y="2850528"/>
            <a:ext cx="5752325" cy="1280351"/>
          </a:xfrm>
          <a:prstGeom prst="rect">
            <a:avLst/>
          </a:prstGeom>
          <a:noFill/>
          <a:ln>
            <a:noFill/>
          </a:ln>
        </p:spPr>
        <p:txBody>
          <a:bodyPr spcFirstLastPara="1" wrap="square" lIns="0" tIns="0" rIns="0" bIns="0" anchor="t" anchorCtr="0">
            <a:spAutoFit/>
          </a:bodyPr>
          <a:lstStyle/>
          <a:p>
            <a:pPr marL="0" marR="0" lvl="0" indent="0" algn="l" rtl="0">
              <a:lnSpc>
                <a:spcPct val="140013"/>
              </a:lnSpc>
              <a:spcBef>
                <a:spcPts val="0"/>
              </a:spcBef>
              <a:spcAft>
                <a:spcPts val="0"/>
              </a:spcAft>
              <a:buClr>
                <a:srgbClr val="000000"/>
              </a:buClr>
              <a:buSzPts val="5943"/>
              <a:buFont typeface="Arial"/>
              <a:buNone/>
            </a:pPr>
            <a:r>
              <a:rPr lang="en-US" sz="5943" b="1" i="0" u="none" strike="noStrike" cap="none" dirty="0">
                <a:solidFill>
                  <a:srgbClr val="D75581"/>
                </a:solidFill>
                <a:latin typeface="Bauhaus 93" panose="04030905020B02020C02" pitchFamily="82" charset="0"/>
                <a:ea typeface="Open Sans Light"/>
                <a:cs typeface="Open Sans Light"/>
                <a:sym typeface="Open Sans Light"/>
              </a:rPr>
              <a:t>What is</a:t>
            </a:r>
            <a:endParaRPr sz="1400" b="0" i="0" u="none" strike="noStrike" cap="none" dirty="0">
              <a:solidFill>
                <a:srgbClr val="000000"/>
              </a:solidFill>
              <a:latin typeface="Bauhaus 93" panose="04030905020B02020C02" pitchFamily="82" charset="0"/>
              <a:sym typeface="Arial"/>
            </a:endParaRPr>
          </a:p>
        </p:txBody>
      </p:sp>
      <p:pic>
        <p:nvPicPr>
          <p:cNvPr id="96" name="Google Shape;96;p13"/>
          <p:cNvPicPr preferRelativeResize="0"/>
          <p:nvPr/>
        </p:nvPicPr>
        <p:blipFill rotWithShape="1">
          <a:blip r:embed="rId8">
            <a:alphaModFix/>
          </a:blip>
          <a:srcRect/>
          <a:stretch/>
        </p:blipFill>
        <p:spPr>
          <a:xfrm>
            <a:off x="10125281" y="6776574"/>
            <a:ext cx="425457" cy="425457"/>
          </a:xfrm>
          <a:prstGeom prst="rect">
            <a:avLst/>
          </a:prstGeom>
          <a:noFill/>
          <a:ln>
            <a:noFill/>
          </a:ln>
        </p:spPr>
      </p:pic>
      <p:pic>
        <p:nvPicPr>
          <p:cNvPr id="97" name="Google Shape;97;p13"/>
          <p:cNvPicPr preferRelativeResize="0"/>
          <p:nvPr/>
        </p:nvPicPr>
        <p:blipFill rotWithShape="1">
          <a:blip r:embed="rId9">
            <a:alphaModFix/>
          </a:blip>
          <a:srcRect/>
          <a:stretch/>
        </p:blipFill>
        <p:spPr>
          <a:xfrm>
            <a:off x="10550738" y="1181146"/>
            <a:ext cx="603264" cy="603264"/>
          </a:xfrm>
          <a:prstGeom prst="rect">
            <a:avLst/>
          </a:prstGeom>
          <a:noFill/>
          <a:ln>
            <a:noFill/>
          </a:ln>
        </p:spPr>
      </p:pic>
      <p:pic>
        <p:nvPicPr>
          <p:cNvPr id="98" name="Google Shape;98;p13"/>
          <p:cNvPicPr preferRelativeResize="0"/>
          <p:nvPr/>
        </p:nvPicPr>
        <p:blipFill rotWithShape="1">
          <a:blip r:embed="rId4">
            <a:alphaModFix/>
          </a:blip>
          <a:srcRect/>
          <a:stretch/>
        </p:blipFill>
        <p:spPr>
          <a:xfrm>
            <a:off x="16136075" y="9257302"/>
            <a:ext cx="3432328" cy="1029698"/>
          </a:xfrm>
          <a:prstGeom prst="rect">
            <a:avLst/>
          </a:prstGeom>
          <a:noFill/>
          <a:ln>
            <a:noFill/>
          </a:ln>
        </p:spPr>
      </p:pic>
      <p:pic>
        <p:nvPicPr>
          <p:cNvPr id="99" name="Google Shape;99;p13"/>
          <p:cNvPicPr preferRelativeResize="0"/>
          <p:nvPr/>
        </p:nvPicPr>
        <p:blipFill rotWithShape="1">
          <a:blip r:embed="rId6">
            <a:alphaModFix/>
          </a:blip>
          <a:srcRect/>
          <a:stretch/>
        </p:blipFill>
        <p:spPr>
          <a:xfrm>
            <a:off x="16736716" y="-332990"/>
            <a:ext cx="2231046" cy="1220991"/>
          </a:xfrm>
          <a:prstGeom prst="rect">
            <a:avLst/>
          </a:prstGeom>
          <a:noFill/>
          <a:ln>
            <a:noFill/>
          </a:ln>
        </p:spPr>
      </p:pic>
      <p:pic>
        <p:nvPicPr>
          <p:cNvPr id="100" name="Google Shape;100;p13"/>
          <p:cNvPicPr preferRelativeResize="0"/>
          <p:nvPr/>
        </p:nvPicPr>
        <p:blipFill rotWithShape="1">
          <a:blip r:embed="rId10">
            <a:alphaModFix/>
          </a:blip>
          <a:srcRect/>
          <a:stretch/>
        </p:blipFill>
        <p:spPr>
          <a:xfrm>
            <a:off x="115124" y="8253997"/>
            <a:ext cx="1755498" cy="1755498"/>
          </a:xfrm>
          <a:prstGeom prst="rect">
            <a:avLst/>
          </a:prstGeom>
          <a:noFill/>
          <a:ln>
            <a:noFill/>
          </a:ln>
        </p:spPr>
      </p:pic>
      <p:sp>
        <p:nvSpPr>
          <p:cNvPr id="101" name="Google Shape;101;p13"/>
          <p:cNvSpPr txBox="1"/>
          <p:nvPr/>
        </p:nvSpPr>
        <p:spPr>
          <a:xfrm>
            <a:off x="4644575" y="7721600"/>
            <a:ext cx="13759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Shape 174"/>
        <p:cNvGrpSpPr/>
        <p:nvPr/>
      </p:nvGrpSpPr>
      <p:grpSpPr>
        <a:xfrm>
          <a:off x="0" y="0"/>
          <a:ext cx="0" cy="0"/>
          <a:chOff x="0" y="0"/>
          <a:chExt cx="0" cy="0"/>
        </a:xfrm>
      </p:grpSpPr>
      <p:sp>
        <p:nvSpPr>
          <p:cNvPr id="175" name="Google Shape;175;p19"/>
          <p:cNvSpPr/>
          <p:nvPr/>
        </p:nvSpPr>
        <p:spPr>
          <a:xfrm>
            <a:off x="152400" y="263296"/>
            <a:ext cx="9266471" cy="1093435"/>
          </a:xfrm>
          <a:prstGeom prst="roundRect">
            <a:avLst>
              <a:gd name="adj" fmla="val 35101"/>
            </a:avLst>
          </a:prstGeom>
          <a:solidFill>
            <a:srgbClr val="D662A6"/>
          </a:solidFill>
          <a:ln>
            <a:noFill/>
          </a:ln>
        </p:spPr>
        <p:txBody>
          <a:bodyPr spcFirstLastPara="1" wrap="square" lIns="91425" tIns="45700" rIns="91425" bIns="45700" anchor="ctr" anchorCtr="0">
            <a:noAutofit/>
          </a:bodyPr>
          <a:lstStyle/>
          <a:p>
            <a:pPr marL="0" marR="0" lvl="0" indent="0" algn="ctr" rtl="0">
              <a:lnSpc>
                <a:spcPct val="108222"/>
              </a:lnSpc>
              <a:spcBef>
                <a:spcPts val="0"/>
              </a:spcBef>
              <a:spcAft>
                <a:spcPts val="0"/>
              </a:spcAft>
              <a:buClr>
                <a:srgbClr val="000000"/>
              </a:buClr>
              <a:buSzPts val="5400"/>
              <a:buFont typeface="Arial"/>
              <a:buNone/>
            </a:pPr>
            <a:r>
              <a:rPr lang="en-US" sz="5400" b="0" i="0" u="none" strike="noStrike" cap="none" dirty="0">
                <a:solidFill>
                  <a:srgbClr val="F4F6FC"/>
                </a:solidFill>
                <a:latin typeface="Berlin Sans FB Demi" panose="020E0802020502020306" pitchFamily="34" charset="0"/>
                <a:ea typeface="Overlock"/>
                <a:cs typeface="Mongolian Baiti" panose="03000500000000000000" pitchFamily="66" charset="0"/>
                <a:sym typeface="Overlock"/>
              </a:rPr>
              <a:t>Input layer</a:t>
            </a:r>
            <a:endParaRPr sz="5400" b="0" i="0" u="none" strike="noStrike" cap="none" dirty="0">
              <a:solidFill>
                <a:srgbClr val="F4F6FC"/>
              </a:solidFill>
              <a:latin typeface="Berlin Sans FB Demi" panose="020E0802020502020306" pitchFamily="34" charset="0"/>
              <a:ea typeface="Overlock"/>
              <a:cs typeface="Mongolian Baiti" panose="03000500000000000000" pitchFamily="66" charset="0"/>
              <a:sym typeface="Overlock"/>
            </a:endParaRPr>
          </a:p>
        </p:txBody>
      </p:sp>
      <p:pic>
        <p:nvPicPr>
          <p:cNvPr id="176" name="Google Shape;176;p19"/>
          <p:cNvPicPr preferRelativeResize="0"/>
          <p:nvPr/>
        </p:nvPicPr>
        <p:blipFill rotWithShape="1">
          <a:blip r:embed="rId3">
            <a:alphaModFix/>
          </a:blip>
          <a:srcRect/>
          <a:stretch/>
        </p:blipFill>
        <p:spPr>
          <a:xfrm>
            <a:off x="460291" y="8770797"/>
            <a:ext cx="1048729" cy="1064552"/>
          </a:xfrm>
          <a:prstGeom prst="rect">
            <a:avLst/>
          </a:prstGeom>
          <a:noFill/>
          <a:ln>
            <a:noFill/>
          </a:ln>
        </p:spPr>
      </p:pic>
      <p:pic>
        <p:nvPicPr>
          <p:cNvPr id="177" name="Google Shape;177;p19"/>
          <p:cNvPicPr preferRelativeResize="0"/>
          <p:nvPr/>
        </p:nvPicPr>
        <p:blipFill rotWithShape="1">
          <a:blip r:embed="rId4">
            <a:alphaModFix/>
          </a:blip>
          <a:srcRect/>
          <a:stretch/>
        </p:blipFill>
        <p:spPr>
          <a:xfrm>
            <a:off x="8839200" y="1036031"/>
            <a:ext cx="1561364" cy="854492"/>
          </a:xfrm>
          <a:prstGeom prst="rect">
            <a:avLst/>
          </a:prstGeom>
          <a:noFill/>
          <a:ln>
            <a:noFill/>
          </a:ln>
        </p:spPr>
      </p:pic>
      <p:pic>
        <p:nvPicPr>
          <p:cNvPr id="178" name="Google Shape;178;p19"/>
          <p:cNvPicPr preferRelativeResize="0"/>
          <p:nvPr/>
        </p:nvPicPr>
        <p:blipFill rotWithShape="1">
          <a:blip r:embed="rId5">
            <a:alphaModFix/>
          </a:blip>
          <a:srcRect/>
          <a:stretch/>
        </p:blipFill>
        <p:spPr>
          <a:xfrm>
            <a:off x="11055483" y="2695853"/>
            <a:ext cx="850914" cy="850914"/>
          </a:xfrm>
          <a:prstGeom prst="rect">
            <a:avLst/>
          </a:prstGeom>
          <a:noFill/>
          <a:ln>
            <a:noFill/>
          </a:ln>
        </p:spPr>
      </p:pic>
      <p:pic>
        <p:nvPicPr>
          <p:cNvPr id="179" name="Google Shape;179;p19"/>
          <p:cNvPicPr preferRelativeResize="0"/>
          <p:nvPr/>
        </p:nvPicPr>
        <p:blipFill rotWithShape="1">
          <a:blip r:embed="rId5">
            <a:alphaModFix/>
          </a:blip>
          <a:srcRect/>
          <a:stretch/>
        </p:blipFill>
        <p:spPr>
          <a:xfrm>
            <a:off x="11906396" y="3243549"/>
            <a:ext cx="423923" cy="423923"/>
          </a:xfrm>
          <a:prstGeom prst="rect">
            <a:avLst/>
          </a:prstGeom>
          <a:noFill/>
          <a:ln>
            <a:noFill/>
          </a:ln>
        </p:spPr>
      </p:pic>
      <p:pic>
        <p:nvPicPr>
          <p:cNvPr id="181" name="Google Shape;181;p19"/>
          <p:cNvPicPr preferRelativeResize="0"/>
          <p:nvPr/>
        </p:nvPicPr>
        <p:blipFill rotWithShape="1">
          <a:blip r:embed="rId6">
            <a:alphaModFix/>
          </a:blip>
          <a:srcRect l="12411" t="15925" r="44166" b="6295"/>
          <a:stretch/>
        </p:blipFill>
        <p:spPr>
          <a:xfrm>
            <a:off x="2308763" y="3780353"/>
            <a:ext cx="6196631" cy="6243351"/>
          </a:xfrm>
          <a:prstGeom prst="rect">
            <a:avLst/>
          </a:prstGeom>
          <a:noFill/>
          <a:ln>
            <a:noFill/>
          </a:ln>
        </p:spPr>
      </p:pic>
      <p:sp>
        <p:nvSpPr>
          <p:cNvPr id="182" name="Google Shape;182;p19"/>
          <p:cNvSpPr/>
          <p:nvPr/>
        </p:nvSpPr>
        <p:spPr>
          <a:xfrm>
            <a:off x="1509020" y="3815218"/>
            <a:ext cx="785111" cy="6208486"/>
          </a:xfrm>
          <a:prstGeom prst="leftBrace">
            <a:avLst>
              <a:gd name="adj1" fmla="val 72806"/>
              <a:gd name="adj2" fmla="val 50526"/>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p19"/>
          <p:cNvSpPr/>
          <p:nvPr/>
        </p:nvSpPr>
        <p:spPr>
          <a:xfrm rot="5400000">
            <a:off x="5020450" y="293960"/>
            <a:ext cx="785111" cy="6208486"/>
          </a:xfrm>
          <a:prstGeom prst="leftBrace">
            <a:avLst>
              <a:gd name="adj1" fmla="val 72806"/>
              <a:gd name="adj2" fmla="val 50526"/>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p19"/>
          <p:cNvSpPr txBox="1"/>
          <p:nvPr/>
        </p:nvSpPr>
        <p:spPr>
          <a:xfrm>
            <a:off x="4981621" y="2190864"/>
            <a:ext cx="850800" cy="815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700"/>
              <a:buFont typeface="Arial"/>
              <a:buNone/>
            </a:pPr>
            <a:r>
              <a:rPr lang="en-US" sz="4700" b="0" i="0" u="none" strike="noStrike" cap="none">
                <a:solidFill>
                  <a:schemeClr val="dk1"/>
                </a:solidFill>
                <a:latin typeface="Arial"/>
                <a:ea typeface="Arial"/>
                <a:cs typeface="Arial"/>
                <a:sym typeface="Arial"/>
              </a:rPr>
              <a:t>28</a:t>
            </a:r>
            <a:endParaRPr sz="1300" b="0" i="0" u="none" strike="noStrike" cap="none">
              <a:solidFill>
                <a:srgbClr val="000000"/>
              </a:solidFill>
              <a:latin typeface="Arial"/>
              <a:ea typeface="Arial"/>
              <a:cs typeface="Arial"/>
              <a:sym typeface="Arial"/>
            </a:endParaRPr>
          </a:p>
        </p:txBody>
      </p:sp>
      <p:sp>
        <p:nvSpPr>
          <p:cNvPr id="185" name="Google Shape;185;p19"/>
          <p:cNvSpPr txBox="1"/>
          <p:nvPr/>
        </p:nvSpPr>
        <p:spPr>
          <a:xfrm>
            <a:off x="661341" y="6486529"/>
            <a:ext cx="850800" cy="815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700"/>
              <a:buFont typeface="Arial"/>
              <a:buNone/>
            </a:pPr>
            <a:r>
              <a:rPr lang="en-US" sz="4700" b="0" i="0" u="none" strike="noStrike" cap="none">
                <a:solidFill>
                  <a:schemeClr val="dk1"/>
                </a:solidFill>
                <a:latin typeface="Arial"/>
                <a:ea typeface="Arial"/>
                <a:cs typeface="Arial"/>
                <a:sym typeface="Arial"/>
              </a:rPr>
              <a:t>28</a:t>
            </a:r>
            <a:endParaRPr sz="1300" b="0" i="0" u="none" strike="noStrike" cap="none">
              <a:solidFill>
                <a:srgbClr val="000000"/>
              </a:solidFill>
              <a:latin typeface="Arial"/>
              <a:ea typeface="Arial"/>
              <a:cs typeface="Arial"/>
              <a:sym typeface="Arial"/>
            </a:endParaRPr>
          </a:p>
        </p:txBody>
      </p:sp>
      <p:sp>
        <p:nvSpPr>
          <p:cNvPr id="186" name="Google Shape;186;p19"/>
          <p:cNvSpPr txBox="1"/>
          <p:nvPr/>
        </p:nvSpPr>
        <p:spPr>
          <a:xfrm>
            <a:off x="8903775" y="5422750"/>
            <a:ext cx="92664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0" i="0" u="none" strike="noStrike" cap="none" dirty="0">
                <a:solidFill>
                  <a:schemeClr val="dk1"/>
                </a:solidFill>
                <a:latin typeface="Mongolian Baiti" panose="03000500000000000000" pitchFamily="66" charset="0"/>
                <a:cs typeface="Mongolian Baiti" panose="03000500000000000000" pitchFamily="66" charset="0"/>
                <a:sym typeface="Arial"/>
              </a:rPr>
              <a:t>28 x 28 = 784 Neural</a:t>
            </a:r>
            <a:endParaRPr sz="1400" b="0" i="0" u="none" strike="noStrike" cap="none" dirty="0">
              <a:solidFill>
                <a:srgbClr val="000000"/>
              </a:solidFill>
              <a:latin typeface="Mongolian Baiti" panose="03000500000000000000" pitchFamily="66" charset="0"/>
              <a:cs typeface="Mongolian Baiti" panose="03000500000000000000" pitchFamily="66" charset="0"/>
              <a:sym typeface="Arial"/>
            </a:endParaRPr>
          </a:p>
        </p:txBody>
      </p:sp>
      <p:pic>
        <p:nvPicPr>
          <p:cNvPr id="187" name="Google Shape;187;p19"/>
          <p:cNvPicPr preferRelativeResize="0"/>
          <p:nvPr/>
        </p:nvPicPr>
        <p:blipFill rotWithShape="1">
          <a:blip r:embed="rId7">
            <a:alphaModFix/>
          </a:blip>
          <a:srcRect l="35833" t="47778" r="57501" b="41111"/>
          <a:stretch/>
        </p:blipFill>
        <p:spPr>
          <a:xfrm>
            <a:off x="10822911" y="390470"/>
            <a:ext cx="2166969" cy="2031535"/>
          </a:xfrm>
          <a:prstGeom prst="rect">
            <a:avLst/>
          </a:prstGeom>
          <a:noFill/>
          <a:ln>
            <a:noFill/>
          </a:ln>
        </p:spPr>
      </p:pic>
      <p:pic>
        <p:nvPicPr>
          <p:cNvPr id="188" name="Google Shape;188;p19"/>
          <p:cNvPicPr preferRelativeResize="0"/>
          <p:nvPr/>
        </p:nvPicPr>
        <p:blipFill rotWithShape="1">
          <a:blip r:embed="rId8">
            <a:alphaModFix/>
          </a:blip>
          <a:srcRect l="36250" t="47850" r="57839" b="41778"/>
          <a:stretch/>
        </p:blipFill>
        <p:spPr>
          <a:xfrm>
            <a:off x="11219517" y="7581900"/>
            <a:ext cx="1868733" cy="1844390"/>
          </a:xfrm>
          <a:prstGeom prst="rect">
            <a:avLst/>
          </a:prstGeom>
          <a:noFill/>
          <a:ln>
            <a:noFill/>
          </a:ln>
        </p:spPr>
      </p:pic>
      <p:sp>
        <p:nvSpPr>
          <p:cNvPr id="189" name="Google Shape;189;p19"/>
          <p:cNvSpPr/>
          <p:nvPr/>
        </p:nvSpPr>
        <p:spPr>
          <a:xfrm>
            <a:off x="11601801" y="8041840"/>
            <a:ext cx="1104164" cy="914400"/>
          </a:xfrm>
          <a:prstGeom prst="rect">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90" name="Google Shape;190;p19"/>
          <p:cNvCxnSpPr>
            <a:stCxn id="189" idx="3"/>
          </p:cNvCxnSpPr>
          <p:nvPr/>
        </p:nvCxnSpPr>
        <p:spPr>
          <a:xfrm>
            <a:off x="12705965" y="8499040"/>
            <a:ext cx="1238700" cy="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509"/>
              </a:srgbClr>
            </a:outerShdw>
          </a:effectLst>
        </p:spPr>
      </p:cxnSp>
      <p:sp>
        <p:nvSpPr>
          <p:cNvPr id="191" name="Google Shape;191;p19"/>
          <p:cNvSpPr txBox="1"/>
          <p:nvPr/>
        </p:nvSpPr>
        <p:spPr>
          <a:xfrm>
            <a:off x="13944675" y="7898875"/>
            <a:ext cx="43431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0" i="0" u="none" strike="noStrike" cap="none" dirty="0">
                <a:solidFill>
                  <a:schemeClr val="dk1"/>
                </a:solidFill>
                <a:latin typeface="Mongolian Baiti" panose="03000500000000000000" pitchFamily="66" charset="0"/>
                <a:cs typeface="Mongolian Baiti" panose="03000500000000000000" pitchFamily="66" charset="0"/>
                <a:sym typeface="Arial"/>
              </a:rPr>
              <a:t>Activation</a:t>
            </a:r>
            <a:endParaRPr sz="1400" b="0" i="0" u="none" strike="noStrike" cap="none" dirty="0">
              <a:solidFill>
                <a:srgbClr val="000000"/>
              </a:solidFill>
              <a:latin typeface="Mongolian Baiti" panose="03000500000000000000" pitchFamily="66" charset="0"/>
              <a:cs typeface="Mongolian Baiti" panose="03000500000000000000" pitchFamily="66" charset="0"/>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Shape 105"/>
        <p:cNvGrpSpPr/>
        <p:nvPr/>
      </p:nvGrpSpPr>
      <p:grpSpPr>
        <a:xfrm>
          <a:off x="0" y="0"/>
          <a:ext cx="0" cy="0"/>
          <a:chOff x="0" y="0"/>
          <a:chExt cx="0" cy="0"/>
        </a:xfrm>
      </p:grpSpPr>
      <p:pic>
        <p:nvPicPr>
          <p:cNvPr id="106" name="Google Shape;106;p14"/>
          <p:cNvPicPr preferRelativeResize="0"/>
          <p:nvPr/>
        </p:nvPicPr>
        <p:blipFill rotWithShape="1">
          <a:blip r:embed="rId5">
            <a:alphaModFix/>
          </a:blip>
          <a:srcRect/>
          <a:stretch/>
        </p:blipFill>
        <p:spPr>
          <a:xfrm>
            <a:off x="11697729" y="-425289"/>
            <a:ext cx="2168999" cy="1187034"/>
          </a:xfrm>
          <a:prstGeom prst="rect">
            <a:avLst/>
          </a:prstGeom>
          <a:noFill/>
          <a:ln>
            <a:noFill/>
          </a:ln>
        </p:spPr>
      </p:pic>
      <p:pic>
        <p:nvPicPr>
          <p:cNvPr id="107" name="Google Shape;107;p14"/>
          <p:cNvPicPr preferRelativeResize="0"/>
          <p:nvPr/>
        </p:nvPicPr>
        <p:blipFill rotWithShape="1">
          <a:blip r:embed="rId6">
            <a:alphaModFix/>
          </a:blip>
          <a:srcRect/>
          <a:stretch/>
        </p:blipFill>
        <p:spPr>
          <a:xfrm>
            <a:off x="-2379048" y="6035413"/>
            <a:ext cx="4050596" cy="4251580"/>
          </a:xfrm>
          <a:prstGeom prst="rect">
            <a:avLst/>
          </a:prstGeom>
          <a:noFill/>
          <a:ln>
            <a:noFill/>
          </a:ln>
        </p:spPr>
      </p:pic>
      <p:pic>
        <p:nvPicPr>
          <p:cNvPr id="108" name="Google Shape;108;p14"/>
          <p:cNvPicPr preferRelativeResize="0"/>
          <p:nvPr/>
        </p:nvPicPr>
        <p:blipFill rotWithShape="1">
          <a:blip r:embed="rId7">
            <a:alphaModFix/>
          </a:blip>
          <a:srcRect/>
          <a:stretch/>
        </p:blipFill>
        <p:spPr>
          <a:xfrm>
            <a:off x="15664204" y="761751"/>
            <a:ext cx="3432328" cy="1032736"/>
          </a:xfrm>
          <a:prstGeom prst="rect">
            <a:avLst/>
          </a:prstGeom>
          <a:noFill/>
          <a:ln>
            <a:noFill/>
          </a:ln>
        </p:spPr>
      </p:pic>
      <p:pic>
        <p:nvPicPr>
          <p:cNvPr id="2" name="but-what-is-a-neural-network-chapter-1-deep-learning_mev4dbno">
            <a:hlinkClick r:id="" action="ppaction://media"/>
            <a:extLst>
              <a:ext uri="{FF2B5EF4-FFF2-40B4-BE49-F238E27FC236}">
                <a16:creationId xmlns:a16="http://schemas.microsoft.com/office/drawing/2014/main" id="{39753FBF-5532-6349-D4E5-89FCE711840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267637" y="857056"/>
            <a:ext cx="15410121" cy="8668193"/>
          </a:xfrm>
          <a:prstGeom prst="rect">
            <a:avLst/>
          </a:prstGeom>
        </p:spPr>
      </p:pic>
    </p:spTree>
    <p:extLst>
      <p:ext uri="{BB962C8B-B14F-4D97-AF65-F5344CB8AC3E}">
        <p14:creationId xmlns:p14="http://schemas.microsoft.com/office/powerpoint/2010/main" val="426516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9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0"/>
          <p:cNvPicPr preferRelativeResize="0"/>
          <p:nvPr/>
        </p:nvPicPr>
        <p:blipFill rotWithShape="1">
          <a:blip r:embed="rId3">
            <a:alphaModFix/>
          </a:blip>
          <a:srcRect l="-118" t="2530" r="9054" b="2881"/>
          <a:stretch/>
        </p:blipFill>
        <p:spPr>
          <a:xfrm>
            <a:off x="6146141" y="0"/>
            <a:ext cx="12141859" cy="10287000"/>
          </a:xfrm>
          <a:prstGeom prst="rect">
            <a:avLst/>
          </a:prstGeom>
          <a:noFill/>
          <a:ln>
            <a:noFill/>
          </a:ln>
        </p:spPr>
      </p:pic>
      <p:pic>
        <p:nvPicPr>
          <p:cNvPr id="198" name="Google Shape;198;p20"/>
          <p:cNvPicPr preferRelativeResize="0"/>
          <p:nvPr/>
        </p:nvPicPr>
        <p:blipFill rotWithShape="1">
          <a:blip r:embed="rId4">
            <a:alphaModFix/>
          </a:blip>
          <a:srcRect/>
          <a:stretch/>
        </p:blipFill>
        <p:spPr>
          <a:xfrm>
            <a:off x="10939838" y="1774243"/>
            <a:ext cx="6223997" cy="6441394"/>
          </a:xfrm>
          <a:prstGeom prst="rect">
            <a:avLst/>
          </a:prstGeom>
          <a:noFill/>
          <a:ln>
            <a:noFill/>
          </a:ln>
        </p:spPr>
      </p:pic>
      <p:pic>
        <p:nvPicPr>
          <p:cNvPr id="199" name="Google Shape;199;p20"/>
          <p:cNvPicPr preferRelativeResize="0"/>
          <p:nvPr/>
        </p:nvPicPr>
        <p:blipFill rotWithShape="1">
          <a:blip r:embed="rId5">
            <a:alphaModFix/>
          </a:blip>
          <a:srcRect/>
          <a:stretch/>
        </p:blipFill>
        <p:spPr>
          <a:xfrm>
            <a:off x="475562" y="9006492"/>
            <a:ext cx="1048729" cy="1064552"/>
          </a:xfrm>
          <a:prstGeom prst="rect">
            <a:avLst/>
          </a:prstGeom>
          <a:noFill/>
          <a:ln>
            <a:noFill/>
          </a:ln>
        </p:spPr>
      </p:pic>
      <p:pic>
        <p:nvPicPr>
          <p:cNvPr id="200" name="Google Shape;200;p20"/>
          <p:cNvPicPr preferRelativeResize="0"/>
          <p:nvPr/>
        </p:nvPicPr>
        <p:blipFill rotWithShape="1">
          <a:blip r:embed="rId6">
            <a:alphaModFix/>
          </a:blip>
          <a:srcRect/>
          <a:stretch/>
        </p:blipFill>
        <p:spPr>
          <a:xfrm>
            <a:off x="-965346" y="609345"/>
            <a:ext cx="3432328" cy="1029698"/>
          </a:xfrm>
          <a:prstGeom prst="rect">
            <a:avLst/>
          </a:prstGeom>
          <a:noFill/>
          <a:ln>
            <a:noFill/>
          </a:ln>
        </p:spPr>
      </p:pic>
      <p:pic>
        <p:nvPicPr>
          <p:cNvPr id="201" name="Google Shape;201;p20"/>
          <p:cNvPicPr preferRelativeResize="0"/>
          <p:nvPr/>
        </p:nvPicPr>
        <p:blipFill rotWithShape="1">
          <a:blip r:embed="rId7">
            <a:alphaModFix/>
          </a:blip>
          <a:srcRect/>
          <a:stretch/>
        </p:blipFill>
        <p:spPr>
          <a:xfrm>
            <a:off x="16682467" y="555531"/>
            <a:ext cx="962736" cy="1010505"/>
          </a:xfrm>
          <a:prstGeom prst="rect">
            <a:avLst/>
          </a:prstGeom>
          <a:noFill/>
          <a:ln>
            <a:noFill/>
          </a:ln>
        </p:spPr>
      </p:pic>
      <p:pic>
        <p:nvPicPr>
          <p:cNvPr id="202" name="Google Shape;202;p20"/>
          <p:cNvPicPr preferRelativeResize="0"/>
          <p:nvPr/>
        </p:nvPicPr>
        <p:blipFill rotWithShape="1">
          <a:blip r:embed="rId8">
            <a:alphaModFix/>
          </a:blip>
          <a:srcRect/>
          <a:stretch/>
        </p:blipFill>
        <p:spPr>
          <a:xfrm>
            <a:off x="9595115" y="2453946"/>
            <a:ext cx="850914" cy="850914"/>
          </a:xfrm>
          <a:prstGeom prst="rect">
            <a:avLst/>
          </a:prstGeom>
          <a:noFill/>
          <a:ln>
            <a:noFill/>
          </a:ln>
        </p:spPr>
      </p:pic>
      <p:pic>
        <p:nvPicPr>
          <p:cNvPr id="203" name="Google Shape;203;p20"/>
          <p:cNvPicPr preferRelativeResize="0"/>
          <p:nvPr/>
        </p:nvPicPr>
        <p:blipFill rotWithShape="1">
          <a:blip r:embed="rId8">
            <a:alphaModFix/>
          </a:blip>
          <a:srcRect/>
          <a:stretch/>
        </p:blipFill>
        <p:spPr>
          <a:xfrm>
            <a:off x="16657430" y="9258300"/>
            <a:ext cx="577048" cy="577048"/>
          </a:xfrm>
          <a:prstGeom prst="rect">
            <a:avLst/>
          </a:prstGeom>
          <a:noFill/>
          <a:ln>
            <a:noFill/>
          </a:ln>
        </p:spPr>
      </p:pic>
      <p:sp>
        <p:nvSpPr>
          <p:cNvPr id="204" name="Google Shape;204;p20"/>
          <p:cNvSpPr txBox="1"/>
          <p:nvPr/>
        </p:nvSpPr>
        <p:spPr>
          <a:xfrm>
            <a:off x="1734390" y="2620518"/>
            <a:ext cx="7505525" cy="1625060"/>
          </a:xfrm>
          <a:prstGeom prst="rect">
            <a:avLst/>
          </a:prstGeom>
          <a:noFill/>
          <a:ln>
            <a:noFill/>
          </a:ln>
        </p:spPr>
        <p:txBody>
          <a:bodyPr spcFirstLastPara="1" wrap="square" lIns="0" tIns="0" rIns="0" bIns="0" anchor="ctr" anchorCtr="0">
            <a:spAutoFit/>
          </a:bodyPr>
          <a:lstStyle/>
          <a:p>
            <a:pPr marL="0" marR="0" lvl="0" indent="0" algn="l" rtl="0">
              <a:lnSpc>
                <a:spcPct val="119989"/>
              </a:lnSpc>
              <a:spcBef>
                <a:spcPts val="0"/>
              </a:spcBef>
              <a:spcAft>
                <a:spcPts val="0"/>
              </a:spcAft>
              <a:buClr>
                <a:srgbClr val="000000"/>
              </a:buClr>
              <a:buSzPts val="4400"/>
              <a:buFont typeface="Arial"/>
              <a:buNone/>
            </a:pPr>
            <a:r>
              <a:rPr lang="en-US" sz="4400" b="0" i="0" u="none" strike="noStrike" cap="none" dirty="0">
                <a:solidFill>
                  <a:srgbClr val="3F3F3F"/>
                </a:solidFill>
                <a:latin typeface="Mongolian Baiti" panose="03000500000000000000" pitchFamily="66" charset="0"/>
                <a:cs typeface="Mongolian Baiti" panose="03000500000000000000" pitchFamily="66" charset="0"/>
                <a:sym typeface="Arial"/>
              </a:rPr>
              <a:t>located between the input and output of the algorithm</a:t>
            </a:r>
            <a:endParaRPr sz="1200" b="0" i="0" u="none" strike="noStrike" cap="none" dirty="0">
              <a:solidFill>
                <a:srgbClr val="3F3F3F"/>
              </a:solidFill>
              <a:latin typeface="Mongolian Baiti" panose="03000500000000000000" pitchFamily="66" charset="0"/>
              <a:cs typeface="Mongolian Baiti" panose="03000500000000000000" pitchFamily="66" charset="0"/>
              <a:sym typeface="Arial"/>
            </a:endParaRPr>
          </a:p>
        </p:txBody>
      </p:sp>
      <p:sp>
        <p:nvSpPr>
          <p:cNvPr id="205" name="Google Shape;205;p20"/>
          <p:cNvSpPr txBox="1"/>
          <p:nvPr/>
        </p:nvSpPr>
        <p:spPr>
          <a:xfrm>
            <a:off x="12021464" y="2738297"/>
            <a:ext cx="4532146" cy="738664"/>
          </a:xfrm>
          <a:prstGeom prst="rect">
            <a:avLst/>
          </a:prstGeom>
          <a:noFill/>
          <a:ln>
            <a:noFill/>
          </a:ln>
        </p:spPr>
        <p:txBody>
          <a:bodyPr spcFirstLastPara="1" wrap="square" lIns="0" tIns="0" rIns="0" bIns="0" anchor="t" anchorCtr="0">
            <a:spAutoFit/>
          </a:bodyPr>
          <a:lstStyle/>
          <a:p>
            <a:pPr marL="0" marR="0" lvl="0" indent="0" algn="ctr" rtl="0">
              <a:lnSpc>
                <a:spcPct val="120030"/>
              </a:lnSpc>
              <a:spcBef>
                <a:spcPts val="0"/>
              </a:spcBef>
              <a:spcAft>
                <a:spcPts val="0"/>
              </a:spcAft>
              <a:buClr>
                <a:srgbClr val="000000"/>
              </a:buClr>
              <a:buSzPts val="4000"/>
              <a:buFont typeface="Arial"/>
              <a:buNone/>
            </a:pPr>
            <a:r>
              <a:rPr lang="en-US" sz="4000" b="0" i="0" u="none" strike="noStrike" cap="none" dirty="0">
                <a:solidFill>
                  <a:srgbClr val="93B3D7"/>
                </a:solidFill>
                <a:latin typeface="Mongolian Baiti" panose="03000500000000000000" pitchFamily="66" charset="0"/>
                <a:cs typeface="Mongolian Baiti" panose="03000500000000000000" pitchFamily="66" charset="0"/>
                <a:sym typeface="Arial"/>
              </a:rPr>
              <a:t>Activation function</a:t>
            </a:r>
            <a:endParaRPr sz="4000" b="0" i="0" u="none" strike="noStrike" cap="none" dirty="0">
              <a:solidFill>
                <a:srgbClr val="93B3D7"/>
              </a:solidFill>
              <a:latin typeface="Mongolian Baiti" panose="03000500000000000000" pitchFamily="66" charset="0"/>
              <a:cs typeface="Mongolian Baiti" panose="03000500000000000000" pitchFamily="66" charset="0"/>
              <a:sym typeface="Arial"/>
            </a:endParaRPr>
          </a:p>
        </p:txBody>
      </p:sp>
      <p:sp>
        <p:nvSpPr>
          <p:cNvPr id="206" name="Google Shape;206;p20"/>
          <p:cNvSpPr/>
          <p:nvPr/>
        </p:nvSpPr>
        <p:spPr>
          <a:xfrm>
            <a:off x="1879009" y="1019319"/>
            <a:ext cx="5459400" cy="1093500"/>
          </a:xfrm>
          <a:prstGeom prst="roundRect">
            <a:avLst>
              <a:gd name="adj" fmla="val 35101"/>
            </a:avLst>
          </a:prstGeom>
          <a:solidFill>
            <a:srgbClr val="FFA730"/>
          </a:solidFill>
          <a:ln>
            <a:noFill/>
          </a:ln>
        </p:spPr>
        <p:txBody>
          <a:bodyPr spcFirstLastPara="1" wrap="square" lIns="91425" tIns="45700" rIns="91425" bIns="45700" anchor="ctr" anchorCtr="0">
            <a:noAutofit/>
          </a:bodyPr>
          <a:lstStyle/>
          <a:p>
            <a:pPr marL="0" marR="0" lvl="0" indent="0" algn="ctr" rtl="0">
              <a:lnSpc>
                <a:spcPct val="126083"/>
              </a:lnSpc>
              <a:spcBef>
                <a:spcPts val="0"/>
              </a:spcBef>
              <a:spcAft>
                <a:spcPts val="0"/>
              </a:spcAft>
              <a:buClr>
                <a:srgbClr val="000000"/>
              </a:buClr>
              <a:buSzPts val="4800"/>
              <a:buFont typeface="Arial"/>
              <a:buNone/>
            </a:pPr>
            <a:r>
              <a:rPr lang="en-US" sz="4800" b="0" i="0" u="none" strike="noStrike" cap="none" dirty="0">
                <a:solidFill>
                  <a:srgbClr val="F4F6FC"/>
                </a:solidFill>
                <a:latin typeface="Berlin Sans FB Demi" panose="020E0802020502020306" pitchFamily="34" charset="0"/>
                <a:ea typeface="Overlock"/>
                <a:cs typeface="Mongolian Baiti" panose="03000500000000000000" pitchFamily="66" charset="0"/>
                <a:sym typeface="Overlock"/>
              </a:rPr>
              <a:t>Hidden layer</a:t>
            </a:r>
            <a:endParaRPr sz="1400" b="0" i="0" u="none" strike="noStrike" cap="none" dirty="0">
              <a:solidFill>
                <a:srgbClr val="000000"/>
              </a:solidFill>
              <a:latin typeface="Berlin Sans FB Demi" panose="020E0802020502020306" pitchFamily="34" charset="0"/>
              <a:cs typeface="Mongolian Baiti" panose="03000500000000000000" pitchFamily="66" charset="0"/>
              <a:sym typeface="Arial"/>
            </a:endParaRPr>
          </a:p>
        </p:txBody>
      </p:sp>
      <p:sp>
        <p:nvSpPr>
          <p:cNvPr id="207" name="Google Shape;207;p20"/>
          <p:cNvSpPr/>
          <p:nvPr/>
        </p:nvSpPr>
        <p:spPr>
          <a:xfrm>
            <a:off x="1093010" y="2844998"/>
            <a:ext cx="319780" cy="314828"/>
          </a:xfrm>
          <a:prstGeom prst="ellipse">
            <a:avLst/>
          </a:prstGeom>
          <a:solidFill>
            <a:srgbClr val="D662A6"/>
          </a:solid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0"/>
          <p:cNvSpPr/>
          <p:nvPr/>
        </p:nvSpPr>
        <p:spPr>
          <a:xfrm>
            <a:off x="11958056" y="3953963"/>
            <a:ext cx="252000" cy="252000"/>
          </a:xfrm>
          <a:prstGeom prst="ellipse">
            <a:avLst/>
          </a:prstGeom>
          <a:solidFill>
            <a:srgbClr val="7A54A1"/>
          </a:solid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0"/>
          <p:cNvSpPr/>
          <p:nvPr/>
        </p:nvSpPr>
        <p:spPr>
          <a:xfrm>
            <a:off x="1093010" y="5370424"/>
            <a:ext cx="319780" cy="314828"/>
          </a:xfrm>
          <a:prstGeom prst="ellipse">
            <a:avLst/>
          </a:prstGeom>
          <a:solidFill>
            <a:srgbClr val="D662A6"/>
          </a:solid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p20"/>
          <p:cNvSpPr txBox="1"/>
          <p:nvPr/>
        </p:nvSpPr>
        <p:spPr>
          <a:xfrm>
            <a:off x="1734389" y="5091779"/>
            <a:ext cx="7505525" cy="1625060"/>
          </a:xfrm>
          <a:prstGeom prst="rect">
            <a:avLst/>
          </a:prstGeom>
          <a:noFill/>
          <a:ln>
            <a:noFill/>
          </a:ln>
        </p:spPr>
        <p:txBody>
          <a:bodyPr spcFirstLastPara="1" wrap="square" lIns="0" tIns="0" rIns="0" bIns="0" anchor="ctr" anchorCtr="0">
            <a:spAutoFit/>
          </a:bodyPr>
          <a:lstStyle/>
          <a:p>
            <a:pPr marL="0" marR="0" lvl="0" indent="0" algn="l" rtl="0">
              <a:lnSpc>
                <a:spcPct val="119989"/>
              </a:lnSpc>
              <a:spcBef>
                <a:spcPts val="0"/>
              </a:spcBef>
              <a:spcAft>
                <a:spcPts val="0"/>
              </a:spcAft>
              <a:buClr>
                <a:srgbClr val="000000"/>
              </a:buClr>
              <a:buSzPts val="4400"/>
              <a:buFont typeface="Arial"/>
              <a:buNone/>
            </a:pPr>
            <a:r>
              <a:rPr lang="en-US" sz="4400" b="0" i="0" u="none" strike="noStrike" cap="none" dirty="0">
                <a:solidFill>
                  <a:srgbClr val="3F3F3F"/>
                </a:solidFill>
                <a:latin typeface="Mongolian Baiti" panose="03000500000000000000" pitchFamily="66" charset="0"/>
                <a:cs typeface="Mongolian Baiti" panose="03000500000000000000" pitchFamily="66" charset="0"/>
                <a:sym typeface="Arial"/>
              </a:rPr>
              <a:t>Most of the data processing is carried out in the hidden layers </a:t>
            </a:r>
            <a:endParaRPr sz="1200" b="0" i="0" u="none" strike="noStrike" cap="none" dirty="0">
              <a:solidFill>
                <a:srgbClr val="3F3F3F"/>
              </a:solidFill>
              <a:latin typeface="Mongolian Baiti" panose="03000500000000000000" pitchFamily="66" charset="0"/>
              <a:cs typeface="Mongolian Baiti" panose="03000500000000000000" pitchFamily="66" charset="0"/>
              <a:sym typeface="Arial"/>
            </a:endParaRPr>
          </a:p>
        </p:txBody>
      </p:sp>
      <p:sp>
        <p:nvSpPr>
          <p:cNvPr id="211" name="Google Shape;211;p20"/>
          <p:cNvSpPr txBox="1"/>
          <p:nvPr/>
        </p:nvSpPr>
        <p:spPr>
          <a:xfrm>
            <a:off x="12325426" y="3697861"/>
            <a:ext cx="4723039"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3F3F3F"/>
                </a:solidFill>
                <a:latin typeface="Mongolian Baiti" panose="03000500000000000000" pitchFamily="66" charset="0"/>
                <a:cs typeface="Mongolian Baiti" panose="03000500000000000000" pitchFamily="66" charset="0"/>
                <a:sym typeface="Arial"/>
              </a:rPr>
              <a:t> decides whether a neuron should be activated or not</a:t>
            </a:r>
            <a:endParaRPr sz="4000" b="0" i="0" u="none" strike="noStrike" cap="none" dirty="0">
              <a:solidFill>
                <a:srgbClr val="000000"/>
              </a:solidFill>
              <a:latin typeface="Mongolian Baiti" panose="03000500000000000000" pitchFamily="66" charset="0"/>
              <a:cs typeface="Mongolian Baiti" panose="03000500000000000000" pitchFamily="66" charset="0"/>
              <a:sym typeface="Arial"/>
            </a:endParaRPr>
          </a:p>
        </p:txBody>
      </p:sp>
      <p:sp>
        <p:nvSpPr>
          <p:cNvPr id="212" name="Google Shape;212;p20"/>
          <p:cNvSpPr/>
          <p:nvPr/>
        </p:nvSpPr>
        <p:spPr>
          <a:xfrm>
            <a:off x="11958056" y="6033609"/>
            <a:ext cx="252000" cy="252000"/>
          </a:xfrm>
          <a:prstGeom prst="ellipse">
            <a:avLst/>
          </a:prstGeom>
          <a:solidFill>
            <a:srgbClr val="7A54A1"/>
          </a:solidFill>
          <a:ln w="508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p20"/>
          <p:cNvSpPr txBox="1"/>
          <p:nvPr/>
        </p:nvSpPr>
        <p:spPr>
          <a:xfrm>
            <a:off x="12326599" y="5795070"/>
            <a:ext cx="4070182"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dirty="0">
                <a:solidFill>
                  <a:srgbClr val="3F3F3F"/>
                </a:solidFill>
                <a:latin typeface="Mongolian Baiti" panose="03000500000000000000" pitchFamily="66" charset="0"/>
                <a:cs typeface="Mongolian Baiti" panose="03000500000000000000" pitchFamily="66" charset="0"/>
                <a:sym typeface="Arial"/>
              </a:rPr>
              <a:t>act as a threshold function</a:t>
            </a:r>
            <a:endParaRPr sz="4000" b="0" i="0" u="none" strike="noStrike" cap="none" dirty="0">
              <a:solidFill>
                <a:srgbClr val="000000"/>
              </a:solidFill>
              <a:latin typeface="Mongolian Baiti" panose="03000500000000000000" pitchFamily="66" charset="0"/>
              <a:cs typeface="Mongolian Baiti" panose="03000500000000000000" pitchFamily="66" charset="0"/>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Shape 217"/>
        <p:cNvGrpSpPr/>
        <p:nvPr/>
      </p:nvGrpSpPr>
      <p:grpSpPr>
        <a:xfrm>
          <a:off x="0" y="0"/>
          <a:ext cx="0" cy="0"/>
          <a:chOff x="0" y="0"/>
          <a:chExt cx="0" cy="0"/>
        </a:xfrm>
      </p:grpSpPr>
      <p:pic>
        <p:nvPicPr>
          <p:cNvPr id="218" name="Google Shape;218;p21"/>
          <p:cNvPicPr preferRelativeResize="0"/>
          <p:nvPr/>
        </p:nvPicPr>
        <p:blipFill rotWithShape="1">
          <a:blip r:embed="rId3">
            <a:alphaModFix/>
          </a:blip>
          <a:srcRect/>
          <a:stretch/>
        </p:blipFill>
        <p:spPr>
          <a:xfrm>
            <a:off x="-900377" y="9258300"/>
            <a:ext cx="3390665" cy="1855619"/>
          </a:xfrm>
          <a:prstGeom prst="rect">
            <a:avLst/>
          </a:prstGeom>
          <a:noFill/>
          <a:ln>
            <a:noFill/>
          </a:ln>
        </p:spPr>
      </p:pic>
      <p:pic>
        <p:nvPicPr>
          <p:cNvPr id="219" name="Google Shape;219;p21"/>
          <p:cNvPicPr preferRelativeResize="0"/>
          <p:nvPr/>
        </p:nvPicPr>
        <p:blipFill rotWithShape="1">
          <a:blip r:embed="rId4">
            <a:alphaModFix/>
          </a:blip>
          <a:srcRect/>
          <a:stretch/>
        </p:blipFill>
        <p:spPr>
          <a:xfrm>
            <a:off x="-965346" y="609345"/>
            <a:ext cx="3432328" cy="1029698"/>
          </a:xfrm>
          <a:prstGeom prst="rect">
            <a:avLst/>
          </a:prstGeom>
          <a:noFill/>
          <a:ln>
            <a:noFill/>
          </a:ln>
        </p:spPr>
      </p:pic>
      <p:pic>
        <p:nvPicPr>
          <p:cNvPr id="220" name="Google Shape;220;p21"/>
          <p:cNvPicPr preferRelativeResize="0"/>
          <p:nvPr/>
        </p:nvPicPr>
        <p:blipFill rotWithShape="1">
          <a:blip r:embed="rId5">
            <a:alphaModFix/>
          </a:blip>
          <a:srcRect/>
          <a:stretch/>
        </p:blipFill>
        <p:spPr>
          <a:xfrm>
            <a:off x="3311256" y="4358389"/>
            <a:ext cx="652617" cy="741611"/>
          </a:xfrm>
          <a:prstGeom prst="rect">
            <a:avLst/>
          </a:prstGeom>
          <a:noFill/>
          <a:ln>
            <a:noFill/>
          </a:ln>
        </p:spPr>
      </p:pic>
      <p:pic>
        <p:nvPicPr>
          <p:cNvPr id="221" name="Google Shape;221;p21"/>
          <p:cNvPicPr preferRelativeResize="0"/>
          <p:nvPr/>
        </p:nvPicPr>
        <p:blipFill rotWithShape="1">
          <a:blip r:embed="rId5">
            <a:alphaModFix/>
          </a:blip>
          <a:srcRect/>
          <a:stretch/>
        </p:blipFill>
        <p:spPr>
          <a:xfrm>
            <a:off x="3311256" y="5557088"/>
            <a:ext cx="652617" cy="741611"/>
          </a:xfrm>
          <a:prstGeom prst="rect">
            <a:avLst/>
          </a:prstGeom>
          <a:noFill/>
          <a:ln>
            <a:noFill/>
          </a:ln>
        </p:spPr>
      </p:pic>
      <p:pic>
        <p:nvPicPr>
          <p:cNvPr id="222" name="Google Shape;222;p21"/>
          <p:cNvPicPr preferRelativeResize="0"/>
          <p:nvPr/>
        </p:nvPicPr>
        <p:blipFill rotWithShape="1">
          <a:blip r:embed="rId6">
            <a:alphaModFix/>
          </a:blip>
          <a:srcRect/>
          <a:stretch/>
        </p:blipFill>
        <p:spPr>
          <a:xfrm>
            <a:off x="12377389" y="2393726"/>
            <a:ext cx="6123324" cy="6077399"/>
          </a:xfrm>
          <a:prstGeom prst="rect">
            <a:avLst/>
          </a:prstGeom>
          <a:noFill/>
          <a:ln>
            <a:noFill/>
          </a:ln>
        </p:spPr>
      </p:pic>
      <p:sp>
        <p:nvSpPr>
          <p:cNvPr id="223" name="Google Shape;223;p21"/>
          <p:cNvSpPr txBox="1"/>
          <p:nvPr/>
        </p:nvSpPr>
        <p:spPr>
          <a:xfrm>
            <a:off x="4200450" y="5561232"/>
            <a:ext cx="9887100" cy="73866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50A30"/>
              </a:buClr>
              <a:buSzPts val="3010"/>
              <a:buFont typeface="Arial"/>
              <a:buNone/>
            </a:pPr>
            <a:r>
              <a:rPr lang="en-US" sz="4000" b="1" i="0" u="none" strike="noStrike" cap="none" dirty="0">
                <a:solidFill>
                  <a:srgbClr val="3F3F3F"/>
                </a:solidFill>
                <a:latin typeface="Mongolian Baiti" panose="03000500000000000000" pitchFamily="66" charset="0"/>
                <a:cs typeface="Mongolian Baiti" panose="03000500000000000000" pitchFamily="66" charset="0"/>
                <a:sym typeface="Arial"/>
              </a:rPr>
              <a:t>Can solve classification and regression problems </a:t>
            </a:r>
            <a:endParaRPr sz="4000" b="1" i="0" u="none" strike="noStrike" cap="none" dirty="0">
              <a:solidFill>
                <a:srgbClr val="3F3F3F"/>
              </a:solidFill>
              <a:latin typeface="Mongolian Baiti" panose="03000500000000000000" pitchFamily="66" charset="0"/>
              <a:cs typeface="Mongolian Baiti" panose="03000500000000000000" pitchFamily="66" charset="0"/>
              <a:sym typeface="Arial"/>
            </a:endParaRPr>
          </a:p>
        </p:txBody>
      </p:sp>
      <p:sp>
        <p:nvSpPr>
          <p:cNvPr id="224" name="Google Shape;224;p21"/>
          <p:cNvSpPr txBox="1"/>
          <p:nvPr/>
        </p:nvSpPr>
        <p:spPr>
          <a:xfrm>
            <a:off x="4214964" y="4347909"/>
            <a:ext cx="9872586" cy="73866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50A30"/>
              </a:buClr>
              <a:buSzPts val="3010"/>
              <a:buFont typeface="Arial"/>
              <a:buNone/>
            </a:pPr>
            <a:r>
              <a:rPr lang="en-US" sz="4000" b="1" dirty="0">
                <a:solidFill>
                  <a:srgbClr val="3F3F3F"/>
                </a:solidFill>
                <a:latin typeface="Mongolian Baiti" panose="03000500000000000000" pitchFamily="66" charset="0"/>
                <a:cs typeface="Mongolian Baiti" panose="03000500000000000000" pitchFamily="66" charset="0"/>
              </a:rPr>
              <a:t>T</a:t>
            </a:r>
            <a:r>
              <a:rPr lang="en-US" sz="4000" b="1" i="0" u="none" strike="noStrike" cap="none" dirty="0">
                <a:solidFill>
                  <a:srgbClr val="3F3F3F"/>
                </a:solidFill>
                <a:latin typeface="Mongolian Baiti" panose="03000500000000000000" pitchFamily="66" charset="0"/>
                <a:cs typeface="Mongolian Baiti" panose="03000500000000000000" pitchFamily="66" charset="0"/>
                <a:sym typeface="Arial"/>
              </a:rPr>
              <a:t>he final layer in the neural network</a:t>
            </a:r>
            <a:endParaRPr sz="1400" b="0" i="0" u="none" strike="noStrike" cap="none" dirty="0">
              <a:solidFill>
                <a:srgbClr val="3F3F3F"/>
              </a:solidFill>
              <a:latin typeface="Mongolian Baiti" panose="03000500000000000000" pitchFamily="66" charset="0"/>
              <a:cs typeface="Mongolian Baiti" panose="03000500000000000000" pitchFamily="66" charset="0"/>
              <a:sym typeface="Arial"/>
            </a:endParaRPr>
          </a:p>
        </p:txBody>
      </p:sp>
      <p:sp>
        <p:nvSpPr>
          <p:cNvPr id="225" name="Google Shape;225;p21"/>
          <p:cNvSpPr/>
          <p:nvPr/>
        </p:nvSpPr>
        <p:spPr>
          <a:xfrm>
            <a:off x="5257800" y="1525112"/>
            <a:ext cx="7416376" cy="1007974"/>
          </a:xfrm>
          <a:prstGeom prst="roundRect">
            <a:avLst>
              <a:gd name="adj" fmla="val 35101"/>
            </a:avLst>
          </a:prstGeom>
          <a:solidFill>
            <a:srgbClr val="7A54A1"/>
          </a:solidFill>
          <a:ln>
            <a:noFill/>
          </a:ln>
        </p:spPr>
        <p:txBody>
          <a:bodyPr spcFirstLastPara="1" wrap="square" lIns="91425" tIns="45700" rIns="91425" bIns="45700" anchor="ctr" anchorCtr="0">
            <a:noAutofit/>
          </a:bodyPr>
          <a:lstStyle/>
          <a:p>
            <a:pPr marL="0" marR="0" lvl="0" indent="0" algn="ctr" rtl="0">
              <a:lnSpc>
                <a:spcPct val="119989"/>
              </a:lnSpc>
              <a:spcBef>
                <a:spcPts val="0"/>
              </a:spcBef>
              <a:spcAft>
                <a:spcPts val="0"/>
              </a:spcAft>
              <a:buClr>
                <a:srgbClr val="000000"/>
              </a:buClr>
              <a:buSzPts val="5598"/>
              <a:buFont typeface="Arial"/>
              <a:buNone/>
            </a:pPr>
            <a:r>
              <a:rPr lang="en-US" sz="5598" b="0" i="0" u="none" strike="noStrike" cap="none" dirty="0">
                <a:solidFill>
                  <a:srgbClr val="F4F6FC"/>
                </a:solidFill>
                <a:latin typeface="Berlin Sans FB Demi" panose="020E0802020502020306" pitchFamily="34" charset="0"/>
                <a:ea typeface="Overlock"/>
                <a:cs typeface="Mongolian Baiti" panose="03000500000000000000" pitchFamily="66" charset="0"/>
                <a:sym typeface="Overlock"/>
              </a:rPr>
              <a:t>Output Layer</a:t>
            </a:r>
            <a:endParaRPr sz="1400" b="0" i="0" u="none" strike="noStrike" cap="none" dirty="0">
              <a:solidFill>
                <a:srgbClr val="000000"/>
              </a:solidFill>
              <a:latin typeface="Berlin Sans FB Demi" panose="020E0802020502020306" pitchFamily="34" charset="0"/>
              <a:cs typeface="Mongolian Baiti" panose="03000500000000000000" pitchFamily="66" charset="0"/>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Shape 263"/>
        <p:cNvGrpSpPr/>
        <p:nvPr/>
      </p:nvGrpSpPr>
      <p:grpSpPr>
        <a:xfrm>
          <a:off x="0" y="0"/>
          <a:ext cx="0" cy="0"/>
          <a:chOff x="0" y="0"/>
          <a:chExt cx="0" cy="0"/>
        </a:xfrm>
      </p:grpSpPr>
      <p:sp>
        <p:nvSpPr>
          <p:cNvPr id="264" name="Google Shape;264;p23"/>
          <p:cNvSpPr txBox="1"/>
          <p:nvPr/>
        </p:nvSpPr>
        <p:spPr>
          <a:xfrm>
            <a:off x="2557294" y="3047029"/>
            <a:ext cx="15061235" cy="886397"/>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Clr>
                <a:srgbClr val="000000"/>
              </a:buClr>
              <a:buSzPts val="4800"/>
              <a:buFont typeface="Arial"/>
              <a:buNone/>
            </a:pPr>
            <a:r>
              <a:rPr lang="en-US" sz="4800" b="0" i="0" u="none" strike="noStrike" cap="none" dirty="0">
                <a:solidFill>
                  <a:srgbClr val="000000"/>
                </a:solidFill>
                <a:latin typeface="Mongolian Baiti" panose="03000500000000000000" pitchFamily="66" charset="0"/>
                <a:cs typeface="Mongolian Baiti" panose="03000500000000000000" pitchFamily="66" charset="0"/>
                <a:sym typeface="Arial"/>
              </a:rPr>
              <a:t>Which of the following statements does not hold true?</a:t>
            </a:r>
            <a:endParaRPr sz="4800" b="0" i="0" u="none" strike="noStrike" cap="none" dirty="0">
              <a:solidFill>
                <a:srgbClr val="000000"/>
              </a:solidFill>
              <a:latin typeface="Mongolian Baiti" panose="03000500000000000000" pitchFamily="66" charset="0"/>
              <a:cs typeface="Mongolian Baiti" panose="03000500000000000000" pitchFamily="66" charset="0"/>
              <a:sym typeface="Arial"/>
            </a:endParaRPr>
          </a:p>
        </p:txBody>
      </p:sp>
      <p:grpSp>
        <p:nvGrpSpPr>
          <p:cNvPr id="265" name="Google Shape;265;p23"/>
          <p:cNvGrpSpPr/>
          <p:nvPr/>
        </p:nvGrpSpPr>
        <p:grpSpPr>
          <a:xfrm>
            <a:off x="1921242" y="3216143"/>
            <a:ext cx="645502" cy="700386"/>
            <a:chOff x="0" y="-54149"/>
            <a:chExt cx="860670" cy="933846"/>
          </a:xfrm>
        </p:grpSpPr>
        <p:grpSp>
          <p:nvGrpSpPr>
            <p:cNvPr id="266" name="Google Shape;266;p23"/>
            <p:cNvGrpSpPr/>
            <p:nvPr/>
          </p:nvGrpSpPr>
          <p:grpSpPr>
            <a:xfrm>
              <a:off x="146330" y="115129"/>
              <a:ext cx="714340" cy="764568"/>
              <a:chOff x="0" y="-57150"/>
              <a:chExt cx="812800" cy="869950"/>
            </a:xfrm>
          </p:grpSpPr>
          <p:sp>
            <p:nvSpPr>
              <p:cNvPr id="267" name="Google Shape;267;p23"/>
              <p:cNvSpPr/>
              <p:nvPr/>
            </p:nvSpPr>
            <p:spPr>
              <a:xfrm>
                <a:off x="0" y="0"/>
                <a:ext cx="471015" cy="471015"/>
              </a:xfrm>
              <a:custGeom>
                <a:avLst/>
                <a:gdLst/>
                <a:ahLst/>
                <a:cxnLst/>
                <a:rect l="l" t="t" r="r" b="b"/>
                <a:pathLst>
                  <a:path w="471015" h="471015" extrusionOk="0">
                    <a:moveTo>
                      <a:pt x="0" y="0"/>
                    </a:moveTo>
                    <a:lnTo>
                      <a:pt x="471015" y="0"/>
                    </a:lnTo>
                    <a:lnTo>
                      <a:pt x="471015" y="471015"/>
                    </a:lnTo>
                    <a:lnTo>
                      <a:pt x="0" y="471015"/>
                    </a:lnTo>
                    <a:close/>
                  </a:path>
                </a:pathLst>
              </a:custGeom>
              <a:solidFill>
                <a:srgbClr val="213969"/>
              </a:solidFill>
              <a:ln>
                <a:noFill/>
              </a:ln>
            </p:spPr>
          </p:sp>
          <p:sp>
            <p:nvSpPr>
              <p:cNvPr id="268" name="Google Shape;268;p23"/>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2115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69" name="Google Shape;269;p23"/>
            <p:cNvGrpSpPr/>
            <p:nvPr/>
          </p:nvGrpSpPr>
          <p:grpSpPr>
            <a:xfrm>
              <a:off x="0" y="-54149"/>
              <a:ext cx="770113" cy="824263"/>
              <a:chOff x="0" y="-57150"/>
              <a:chExt cx="812800" cy="869950"/>
            </a:xfrm>
          </p:grpSpPr>
          <p:sp>
            <p:nvSpPr>
              <p:cNvPr id="270" name="Google Shape;270;p23"/>
              <p:cNvSpPr/>
              <p:nvPr/>
            </p:nvSpPr>
            <p:spPr>
              <a:xfrm>
                <a:off x="0" y="0"/>
                <a:ext cx="531410" cy="566062"/>
              </a:xfrm>
              <a:custGeom>
                <a:avLst/>
                <a:gdLst/>
                <a:ahLst/>
                <a:cxnLst/>
                <a:rect l="l" t="t" r="r" b="b"/>
                <a:pathLst>
                  <a:path w="531410" h="566062" extrusionOk="0">
                    <a:moveTo>
                      <a:pt x="0" y="0"/>
                    </a:moveTo>
                    <a:lnTo>
                      <a:pt x="531410" y="0"/>
                    </a:lnTo>
                    <a:lnTo>
                      <a:pt x="531410" y="566062"/>
                    </a:lnTo>
                    <a:lnTo>
                      <a:pt x="0" y="566062"/>
                    </a:lnTo>
                    <a:close/>
                  </a:path>
                </a:pathLst>
              </a:custGeom>
              <a:solidFill>
                <a:srgbClr val="D75581"/>
              </a:solidFill>
              <a:ln>
                <a:noFill/>
              </a:ln>
            </p:spPr>
          </p:sp>
          <p:sp>
            <p:nvSpPr>
              <p:cNvPr id="271" name="Google Shape;271;p23"/>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2115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pic>
        <p:nvPicPr>
          <p:cNvPr id="272" name="Google Shape;272;p23"/>
          <p:cNvPicPr preferRelativeResize="0"/>
          <p:nvPr/>
        </p:nvPicPr>
        <p:blipFill rotWithShape="1">
          <a:blip r:embed="rId3">
            <a:alphaModFix/>
          </a:blip>
          <a:srcRect/>
          <a:stretch/>
        </p:blipFill>
        <p:spPr>
          <a:xfrm>
            <a:off x="15670958" y="8859886"/>
            <a:ext cx="2617042" cy="2010313"/>
          </a:xfrm>
          <a:prstGeom prst="rect">
            <a:avLst/>
          </a:prstGeom>
          <a:noFill/>
          <a:ln>
            <a:noFill/>
          </a:ln>
        </p:spPr>
      </p:pic>
      <p:pic>
        <p:nvPicPr>
          <p:cNvPr id="273" name="Google Shape;273;p23"/>
          <p:cNvPicPr preferRelativeResize="0"/>
          <p:nvPr/>
        </p:nvPicPr>
        <p:blipFill rotWithShape="1">
          <a:blip r:embed="rId4">
            <a:alphaModFix/>
          </a:blip>
          <a:srcRect/>
          <a:stretch/>
        </p:blipFill>
        <p:spPr>
          <a:xfrm>
            <a:off x="1364517" y="1781918"/>
            <a:ext cx="1561364" cy="854492"/>
          </a:xfrm>
          <a:prstGeom prst="rect">
            <a:avLst/>
          </a:prstGeom>
          <a:noFill/>
          <a:ln>
            <a:noFill/>
          </a:ln>
        </p:spPr>
      </p:pic>
      <p:pic>
        <p:nvPicPr>
          <p:cNvPr id="274" name="Google Shape;274;p23"/>
          <p:cNvPicPr preferRelativeResize="0"/>
          <p:nvPr/>
        </p:nvPicPr>
        <p:blipFill rotWithShape="1">
          <a:blip r:embed="rId5">
            <a:alphaModFix/>
          </a:blip>
          <a:srcRect/>
          <a:stretch/>
        </p:blipFill>
        <p:spPr>
          <a:xfrm>
            <a:off x="-965346" y="609345"/>
            <a:ext cx="3432328" cy="1029698"/>
          </a:xfrm>
          <a:prstGeom prst="rect">
            <a:avLst/>
          </a:prstGeom>
          <a:noFill/>
          <a:ln>
            <a:noFill/>
          </a:ln>
        </p:spPr>
      </p:pic>
      <p:pic>
        <p:nvPicPr>
          <p:cNvPr id="275" name="Google Shape;275;p23"/>
          <p:cNvPicPr preferRelativeResize="0"/>
          <p:nvPr/>
        </p:nvPicPr>
        <p:blipFill rotWithShape="1">
          <a:blip r:embed="rId6">
            <a:alphaModFix/>
          </a:blip>
          <a:srcRect/>
          <a:stretch/>
        </p:blipFill>
        <p:spPr>
          <a:xfrm>
            <a:off x="8241686" y="2406646"/>
            <a:ext cx="850914" cy="850914"/>
          </a:xfrm>
          <a:prstGeom prst="rect">
            <a:avLst/>
          </a:prstGeom>
          <a:noFill/>
          <a:ln>
            <a:noFill/>
          </a:ln>
        </p:spPr>
      </p:pic>
      <p:sp>
        <p:nvSpPr>
          <p:cNvPr id="276" name="Google Shape;276;p23"/>
          <p:cNvSpPr/>
          <p:nvPr/>
        </p:nvSpPr>
        <p:spPr>
          <a:xfrm>
            <a:off x="4393507" y="1260060"/>
            <a:ext cx="8547271" cy="1093435"/>
          </a:xfrm>
          <a:prstGeom prst="roundRect">
            <a:avLst>
              <a:gd name="adj" fmla="val 35101"/>
            </a:avLst>
          </a:prstGeom>
          <a:solidFill>
            <a:srgbClr val="213969"/>
          </a:solidFill>
          <a:ln>
            <a:noFill/>
          </a:ln>
        </p:spPr>
        <p:txBody>
          <a:bodyPr spcFirstLastPara="1" wrap="square" lIns="91425" tIns="45700" rIns="91425" bIns="45700" anchor="ctr" anchorCtr="0">
            <a:noAutofit/>
          </a:bodyPr>
          <a:lstStyle/>
          <a:p>
            <a:pPr marL="0" marR="0" lvl="0" indent="0" algn="ctr" rtl="0">
              <a:lnSpc>
                <a:spcPct val="95583"/>
              </a:lnSpc>
              <a:spcBef>
                <a:spcPts val="0"/>
              </a:spcBef>
              <a:spcAft>
                <a:spcPts val="0"/>
              </a:spcAft>
              <a:buClr>
                <a:srgbClr val="000000"/>
              </a:buClr>
              <a:buSzPts val="4800"/>
              <a:buFont typeface="Arial"/>
              <a:buNone/>
            </a:pPr>
            <a:r>
              <a:rPr lang="en-US" sz="4800" b="0" i="0" u="none" strike="noStrike" cap="none" dirty="0">
                <a:solidFill>
                  <a:srgbClr val="F4F6FC"/>
                </a:solidFill>
                <a:latin typeface="Mongolian Baiti" panose="03000500000000000000" pitchFamily="66" charset="0"/>
                <a:ea typeface="Overlock"/>
                <a:cs typeface="Mongolian Baiti" panose="03000500000000000000" pitchFamily="66" charset="0"/>
                <a:sym typeface="Overlock"/>
              </a:rPr>
              <a:t>Question </a:t>
            </a:r>
            <a:endParaRPr sz="1400" b="0" i="0" u="none" strike="noStrike" cap="none" dirty="0">
              <a:solidFill>
                <a:srgbClr val="000000"/>
              </a:solidFill>
              <a:latin typeface="Mongolian Baiti" panose="03000500000000000000" pitchFamily="66" charset="0"/>
              <a:cs typeface="Mongolian Baiti" panose="03000500000000000000" pitchFamily="66" charset="0"/>
              <a:sym typeface="Arial"/>
            </a:endParaRPr>
          </a:p>
        </p:txBody>
      </p:sp>
      <p:pic>
        <p:nvPicPr>
          <p:cNvPr id="277" name="Google Shape;277;p23"/>
          <p:cNvPicPr preferRelativeResize="0"/>
          <p:nvPr/>
        </p:nvPicPr>
        <p:blipFill rotWithShape="1">
          <a:blip r:embed="rId7">
            <a:alphaModFix/>
          </a:blip>
          <a:srcRect/>
          <a:stretch/>
        </p:blipFill>
        <p:spPr>
          <a:xfrm>
            <a:off x="419367" y="8456313"/>
            <a:ext cx="1520440" cy="1543380"/>
          </a:xfrm>
          <a:prstGeom prst="rect">
            <a:avLst/>
          </a:prstGeom>
          <a:noFill/>
          <a:ln>
            <a:noFill/>
          </a:ln>
        </p:spPr>
      </p:pic>
      <p:pic>
        <p:nvPicPr>
          <p:cNvPr id="278" name="Google Shape;278;p23"/>
          <p:cNvPicPr preferRelativeResize="0"/>
          <p:nvPr/>
        </p:nvPicPr>
        <p:blipFill rotWithShape="1">
          <a:blip r:embed="rId8">
            <a:alphaModFix/>
          </a:blip>
          <a:srcRect/>
          <a:stretch/>
        </p:blipFill>
        <p:spPr>
          <a:xfrm>
            <a:off x="1883725" y="5175556"/>
            <a:ext cx="652617" cy="741611"/>
          </a:xfrm>
          <a:prstGeom prst="rect">
            <a:avLst/>
          </a:prstGeom>
          <a:noFill/>
          <a:ln>
            <a:noFill/>
          </a:ln>
        </p:spPr>
      </p:pic>
      <p:sp>
        <p:nvSpPr>
          <p:cNvPr id="279" name="Google Shape;279;p23"/>
          <p:cNvSpPr txBox="1"/>
          <p:nvPr/>
        </p:nvSpPr>
        <p:spPr>
          <a:xfrm>
            <a:off x="2758679" y="5030770"/>
            <a:ext cx="15061235" cy="886397"/>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Clr>
                <a:srgbClr val="000000"/>
              </a:buClr>
              <a:buSzPts val="4800"/>
              <a:buFont typeface="Arial"/>
              <a:buNone/>
            </a:pPr>
            <a:r>
              <a:rPr lang="en-US" sz="4800" b="0" i="0" u="none" strike="noStrike" cap="none" dirty="0">
                <a:solidFill>
                  <a:srgbClr val="000000"/>
                </a:solidFill>
                <a:latin typeface="Mongolian Baiti" panose="03000500000000000000" pitchFamily="66" charset="0"/>
                <a:cs typeface="Mongolian Baiti" panose="03000500000000000000" pitchFamily="66" charset="0"/>
                <a:sym typeface="Arial"/>
              </a:rPr>
              <a:t>Activation functions are threshold functions </a:t>
            </a:r>
            <a:endParaRPr sz="4800" b="0" i="0" u="none" strike="noStrike" cap="none" dirty="0">
              <a:solidFill>
                <a:srgbClr val="000000"/>
              </a:solidFill>
              <a:latin typeface="Mongolian Baiti" panose="03000500000000000000" pitchFamily="66" charset="0"/>
              <a:cs typeface="Mongolian Baiti" panose="03000500000000000000" pitchFamily="66" charset="0"/>
              <a:sym typeface="Arial"/>
            </a:endParaRPr>
          </a:p>
        </p:txBody>
      </p:sp>
      <p:pic>
        <p:nvPicPr>
          <p:cNvPr id="280" name="Google Shape;280;p23"/>
          <p:cNvPicPr preferRelativeResize="0"/>
          <p:nvPr/>
        </p:nvPicPr>
        <p:blipFill rotWithShape="1">
          <a:blip r:embed="rId8">
            <a:alphaModFix/>
          </a:blip>
          <a:srcRect/>
          <a:stretch/>
        </p:blipFill>
        <p:spPr>
          <a:xfrm>
            <a:off x="1891743" y="6574522"/>
            <a:ext cx="652617" cy="741611"/>
          </a:xfrm>
          <a:prstGeom prst="rect">
            <a:avLst/>
          </a:prstGeom>
          <a:noFill/>
          <a:ln>
            <a:noFill/>
          </a:ln>
        </p:spPr>
      </p:pic>
      <p:sp>
        <p:nvSpPr>
          <p:cNvPr id="281" name="Google Shape;281;p23"/>
          <p:cNvSpPr txBox="1"/>
          <p:nvPr/>
        </p:nvSpPr>
        <p:spPr>
          <a:xfrm>
            <a:off x="2766697" y="6429736"/>
            <a:ext cx="15061235" cy="886397"/>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Clr>
                <a:srgbClr val="000000"/>
              </a:buClr>
              <a:buSzPts val="4800"/>
              <a:buFont typeface="Arial"/>
              <a:buNone/>
            </a:pPr>
            <a:r>
              <a:rPr lang="en-US" sz="4800" b="0" i="0" u="none" strike="noStrike" cap="none" dirty="0">
                <a:solidFill>
                  <a:srgbClr val="000000"/>
                </a:solidFill>
                <a:latin typeface="Mongolian Baiti" panose="03000500000000000000" pitchFamily="66" charset="0"/>
                <a:cs typeface="Mongolian Baiti" panose="03000500000000000000" pitchFamily="66" charset="0"/>
                <a:sym typeface="Arial"/>
              </a:rPr>
              <a:t>Error is calculated at each layer of the neural network</a:t>
            </a:r>
            <a:endParaRPr sz="4800" b="0" i="0" u="none" strike="noStrike" cap="none" dirty="0">
              <a:solidFill>
                <a:srgbClr val="000000"/>
              </a:solidFill>
              <a:latin typeface="Mongolian Baiti" panose="03000500000000000000" pitchFamily="66" charset="0"/>
              <a:cs typeface="Mongolian Baiti" panose="03000500000000000000" pitchFamily="66" charset="0"/>
              <a:sym typeface="Arial"/>
            </a:endParaRPr>
          </a:p>
        </p:txBody>
      </p:sp>
      <p:pic>
        <p:nvPicPr>
          <p:cNvPr id="282" name="Google Shape;282;p23"/>
          <p:cNvPicPr preferRelativeResize="0"/>
          <p:nvPr/>
        </p:nvPicPr>
        <p:blipFill rotWithShape="1">
          <a:blip r:embed="rId8">
            <a:alphaModFix/>
          </a:blip>
          <a:srcRect/>
          <a:stretch/>
        </p:blipFill>
        <p:spPr>
          <a:xfrm>
            <a:off x="1939807" y="7846598"/>
            <a:ext cx="652617" cy="741611"/>
          </a:xfrm>
          <a:prstGeom prst="rect">
            <a:avLst/>
          </a:prstGeom>
          <a:noFill/>
          <a:ln>
            <a:noFill/>
          </a:ln>
        </p:spPr>
      </p:pic>
      <p:sp>
        <p:nvSpPr>
          <p:cNvPr id="283" name="Google Shape;283;p23"/>
          <p:cNvSpPr txBox="1"/>
          <p:nvPr/>
        </p:nvSpPr>
        <p:spPr>
          <a:xfrm>
            <a:off x="2814761" y="7701812"/>
            <a:ext cx="15061235" cy="886397"/>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Clr>
                <a:srgbClr val="000000"/>
              </a:buClr>
              <a:buSzPts val="4800"/>
              <a:buFont typeface="Arial"/>
              <a:buNone/>
            </a:pPr>
            <a:r>
              <a:rPr lang="en-US" sz="4800" b="0" i="0" u="none" strike="noStrike" cap="none" dirty="0">
                <a:solidFill>
                  <a:srgbClr val="000000"/>
                </a:solidFill>
                <a:latin typeface="Mongolian Baiti" panose="03000500000000000000" pitchFamily="66" charset="0"/>
                <a:cs typeface="Mongolian Baiti" panose="03000500000000000000" pitchFamily="66" charset="0"/>
                <a:sym typeface="Arial"/>
              </a:rPr>
              <a:t>Most of the data processing is carried in the hidden layers</a:t>
            </a:r>
            <a:endParaRPr sz="4800" b="0" i="0" u="none" strike="noStrike" cap="none" dirty="0">
              <a:solidFill>
                <a:srgbClr val="000000"/>
              </a:solidFill>
              <a:latin typeface="Mongolian Baiti" panose="03000500000000000000" pitchFamily="66" charset="0"/>
              <a:cs typeface="Mongolian Baiti" panose="03000500000000000000" pitchFamily="66" charset="0"/>
              <a:sym typeface="Arial"/>
            </a:endParaRPr>
          </a:p>
        </p:txBody>
      </p:sp>
      <p:sp>
        <p:nvSpPr>
          <p:cNvPr id="284" name="Google Shape;284;p23"/>
          <p:cNvSpPr txBox="1"/>
          <p:nvPr/>
        </p:nvSpPr>
        <p:spPr>
          <a:xfrm>
            <a:off x="1953151" y="5143500"/>
            <a:ext cx="62592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A</a:t>
            </a:r>
            <a:endParaRPr/>
          </a:p>
        </p:txBody>
      </p:sp>
      <p:sp>
        <p:nvSpPr>
          <p:cNvPr id="285" name="Google Shape;285;p23"/>
          <p:cNvSpPr txBox="1"/>
          <p:nvPr/>
        </p:nvSpPr>
        <p:spPr>
          <a:xfrm>
            <a:off x="1985902" y="7892435"/>
            <a:ext cx="62592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C</a:t>
            </a:r>
            <a:endParaRPr/>
          </a:p>
        </p:txBody>
      </p:sp>
      <p:sp>
        <p:nvSpPr>
          <p:cNvPr id="286" name="Google Shape;286;p23"/>
          <p:cNvSpPr txBox="1"/>
          <p:nvPr/>
        </p:nvSpPr>
        <p:spPr>
          <a:xfrm>
            <a:off x="1965661" y="6571249"/>
            <a:ext cx="62592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52710" y="1178511"/>
            <a:ext cx="1561364" cy="85449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124" y="277505"/>
            <a:ext cx="3432328" cy="1029698"/>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63732" y="2209164"/>
            <a:ext cx="850914" cy="850914"/>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361630" y="8430061"/>
            <a:ext cx="2231046" cy="1220991"/>
          </a:xfrm>
          <a:prstGeom prst="rect">
            <a:avLst/>
          </a:prstGeom>
        </p:spPr>
      </p:pic>
      <p:pic>
        <p:nvPicPr>
          <p:cNvPr id="7" name="Picture 7"/>
          <p:cNvPicPr>
            <a:picLocks noChangeAspect="1"/>
          </p:cNvPicPr>
          <p:nvPr/>
        </p:nvPicPr>
        <p:blipFill>
          <a:blip r:embed="rId10"/>
          <a:srcRect l="53736" b="1480"/>
          <a:stretch>
            <a:fillRect/>
          </a:stretch>
        </p:blipFill>
        <p:spPr>
          <a:xfrm>
            <a:off x="10160115" y="1178511"/>
            <a:ext cx="6010794" cy="8168274"/>
          </a:xfrm>
          <a:prstGeom prst="rect">
            <a:avLst/>
          </a:prstGeom>
        </p:spPr>
      </p:pic>
      <p:sp>
        <p:nvSpPr>
          <p:cNvPr id="8" name="TextBox 8"/>
          <p:cNvSpPr txBox="1"/>
          <p:nvPr/>
        </p:nvSpPr>
        <p:spPr>
          <a:xfrm>
            <a:off x="3466546" y="4612963"/>
            <a:ext cx="8126130" cy="2518638"/>
          </a:xfrm>
          <a:prstGeom prst="rect">
            <a:avLst/>
          </a:prstGeom>
        </p:spPr>
        <p:txBody>
          <a:bodyPr wrap="square" lIns="0" tIns="0" rIns="0" bIns="0" rtlCol="0" anchor="t">
            <a:spAutoFit/>
          </a:bodyPr>
          <a:lstStyle/>
          <a:p>
            <a:pPr>
              <a:lnSpc>
                <a:spcPts val="9644"/>
              </a:lnSpc>
            </a:pPr>
            <a:r>
              <a:rPr lang="en-US" sz="11500" dirty="0">
                <a:solidFill>
                  <a:srgbClr val="213969"/>
                </a:solidFill>
                <a:latin typeface="Bauhaus 93" panose="04030905020B02020C02" pitchFamily="82" charset="0"/>
                <a:cs typeface="Adarghal 1" panose="02010000000000000000" pitchFamily="2" charset="-78"/>
              </a:rPr>
              <a:t>Setting up the data</a:t>
            </a:r>
          </a:p>
        </p:txBody>
      </p:sp>
      <p:sp>
        <p:nvSpPr>
          <p:cNvPr id="10" name="TextBox 10"/>
          <p:cNvSpPr txBox="1"/>
          <p:nvPr/>
        </p:nvSpPr>
        <p:spPr>
          <a:xfrm>
            <a:off x="2737911" y="3098369"/>
            <a:ext cx="5752325" cy="965008"/>
          </a:xfrm>
          <a:prstGeom prst="rect">
            <a:avLst/>
          </a:prstGeom>
        </p:spPr>
        <p:txBody>
          <a:bodyPr lIns="0" tIns="0" rIns="0" bIns="0" rtlCol="0" anchor="t">
            <a:spAutoFit/>
          </a:bodyPr>
          <a:lstStyle/>
          <a:p>
            <a:pPr>
              <a:lnSpc>
                <a:spcPts val="8321"/>
              </a:lnSpc>
              <a:spcBef>
                <a:spcPct val="0"/>
              </a:spcBef>
            </a:pPr>
            <a:r>
              <a:rPr lang="en-US" sz="5943" b="1" dirty="0">
                <a:solidFill>
                  <a:srgbClr val="D75581"/>
                </a:solidFill>
                <a:latin typeface="Berlin Sans FB Demi" panose="020E0802020502020306" pitchFamily="34" charset="0"/>
              </a:rPr>
              <a:t>How To</a:t>
            </a:r>
          </a:p>
        </p:txBody>
      </p:sp>
      <p:pic>
        <p:nvPicPr>
          <p:cNvPr id="11" name="Picture 1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125281" y="6776574"/>
            <a:ext cx="425457" cy="425457"/>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550738" y="1181146"/>
            <a:ext cx="603264" cy="603264"/>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10926" y="9221379"/>
            <a:ext cx="3432328" cy="1029698"/>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056954" y="86212"/>
            <a:ext cx="2231046" cy="1220991"/>
          </a:xfrm>
          <a:prstGeom prst="rect">
            <a:avLst/>
          </a:prstGeom>
        </p:spPr>
      </p:pic>
      <p:pic>
        <p:nvPicPr>
          <p:cNvPr id="9" name="Picture 15">
            <a:extLst>
              <a:ext uri="{FF2B5EF4-FFF2-40B4-BE49-F238E27FC236}">
                <a16:creationId xmlns:a16="http://schemas.microsoft.com/office/drawing/2014/main" id="{B39B4B9F-8A6C-242B-B053-214C7C51A9F1}"/>
              </a:ext>
            </a:extLst>
          </p:cNvPr>
          <p:cNvPicPr>
            <a:picLocks noChangeAspect="1"/>
          </p:cNvPicPr>
          <p:nvPr/>
        </p:nvPicPr>
        <p:blipFill>
          <a:blip r:embed="rId15"/>
          <a:srcRect/>
          <a:stretch>
            <a:fillRect/>
          </a:stretch>
        </p:blipFill>
        <p:spPr>
          <a:xfrm>
            <a:off x="115124" y="8253997"/>
            <a:ext cx="1755498" cy="17554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B9FEAE3C-6A4B-B75E-3021-36AD0BD43FD7}"/>
              </a:ext>
            </a:extLst>
          </p:cNvPr>
          <p:cNvSpPr/>
          <p:nvPr/>
        </p:nvSpPr>
        <p:spPr>
          <a:xfrm>
            <a:off x="4510764" y="1162261"/>
            <a:ext cx="9266471" cy="1093435"/>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4400" dirty="0">
                <a:solidFill>
                  <a:srgbClr val="F4F6FC"/>
                </a:solidFill>
                <a:latin typeface="Berlin Sans FB Demi" panose="020E0802020502020306" pitchFamily="34" charset="0"/>
                <a:cs typeface="Mongolian Baiti" panose="03000500000000000000" pitchFamily="66" charset="0"/>
              </a:rPr>
              <a:t>Weight Initialization</a:t>
            </a:r>
          </a:p>
        </p:txBody>
      </p:sp>
      <p:grpSp>
        <p:nvGrpSpPr>
          <p:cNvPr id="2" name="Group 2"/>
          <p:cNvGrpSpPr/>
          <p:nvPr/>
        </p:nvGrpSpPr>
        <p:grpSpPr>
          <a:xfrm>
            <a:off x="1396438" y="3993301"/>
            <a:ext cx="555114" cy="55511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36995" y="3935711"/>
            <a:ext cx="555114" cy="55511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81370" y="6110057"/>
            <a:ext cx="555114" cy="55511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36995" y="6062610"/>
            <a:ext cx="555114" cy="55511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0291" y="8770797"/>
            <a:ext cx="1048729" cy="1064552"/>
          </a:xfrm>
          <a:prstGeom prst="rect">
            <a:avLst/>
          </a:prstGeom>
        </p:spPr>
      </p:pic>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8758" y="955299"/>
            <a:ext cx="1561364" cy="854492"/>
          </a:xfrm>
          <a:prstGeom prst="rect">
            <a:avLst/>
          </a:prstGeom>
        </p:spPr>
      </p:pic>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055483" y="2695853"/>
            <a:ext cx="850914" cy="850914"/>
          </a:xfrm>
          <a:prstGeom prst="rect">
            <a:avLst/>
          </a:prstGeom>
        </p:spPr>
      </p:pic>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435043" y="4370739"/>
            <a:ext cx="4266468" cy="4932333"/>
          </a:xfrm>
          <a:prstGeom prst="rect">
            <a:avLst/>
          </a:prstGeom>
        </p:spPr>
      </p:pic>
      <p:sp>
        <p:nvSpPr>
          <p:cNvPr id="18" name="TextBox 18"/>
          <p:cNvSpPr txBox="1"/>
          <p:nvPr/>
        </p:nvSpPr>
        <p:spPr>
          <a:xfrm>
            <a:off x="2247576" y="3788802"/>
            <a:ext cx="7658311" cy="984885"/>
          </a:xfrm>
          <a:prstGeom prst="rect">
            <a:avLst/>
          </a:prstGeom>
        </p:spPr>
        <p:txBody>
          <a:bodyPr lIns="0" tIns="0" rIns="0" bIns="0" rtlCol="0" anchor="t">
            <a:spAutoFit/>
          </a:bodyPr>
          <a:lstStyle/>
          <a:p>
            <a:pPr marL="0" lvl="0" indent="0">
              <a:spcBef>
                <a:spcPct val="0"/>
              </a:spcBef>
            </a:pPr>
            <a:r>
              <a:rPr lang="en-US" sz="3200" u="none" dirty="0">
                <a:solidFill>
                  <a:srgbClr val="050A30"/>
                </a:solidFill>
                <a:latin typeface="Mongolian Baiti" panose="03000500000000000000" pitchFamily="66" charset="0"/>
                <a:cs typeface="Mongolian Baiti" panose="03000500000000000000" pitchFamily="66" charset="0"/>
              </a:rPr>
              <a:t>Prevents layer activation outputs from exploding</a:t>
            </a:r>
          </a:p>
        </p:txBody>
      </p:sp>
      <p:sp>
        <p:nvSpPr>
          <p:cNvPr id="21" name="TextBox 21"/>
          <p:cNvSpPr txBox="1"/>
          <p:nvPr/>
        </p:nvSpPr>
        <p:spPr>
          <a:xfrm>
            <a:off x="2247576" y="6030066"/>
            <a:ext cx="7808431" cy="984885"/>
          </a:xfrm>
          <a:prstGeom prst="rect">
            <a:avLst/>
          </a:prstGeom>
        </p:spPr>
        <p:txBody>
          <a:bodyPr lIns="0" tIns="0" rIns="0" bIns="0" rtlCol="0" anchor="t">
            <a:spAutoFit/>
          </a:bodyPr>
          <a:lstStyle/>
          <a:p>
            <a:pPr marL="0" lvl="0" indent="0">
              <a:spcBef>
                <a:spcPct val="0"/>
              </a:spcBef>
            </a:pPr>
            <a:r>
              <a:rPr lang="en-US" sz="3200" dirty="0">
                <a:solidFill>
                  <a:srgbClr val="050A30"/>
                </a:solidFill>
                <a:latin typeface="Mongolian Baiti" panose="03000500000000000000" pitchFamily="66" charset="0"/>
                <a:cs typeface="Mongolian Baiti" panose="03000500000000000000" pitchFamily="66" charset="0"/>
              </a:rPr>
              <a:t>Can lead to a very slow convergence or an inability to coverage if not initialized.</a:t>
            </a:r>
            <a:endParaRPr lang="en-US" sz="3200" u="none" dirty="0">
              <a:solidFill>
                <a:srgbClr val="050A30"/>
              </a:solidFill>
              <a:latin typeface="Mongolian Baiti" panose="03000500000000000000" pitchFamily="66" charset="0"/>
              <a:cs typeface="Mongolian Baiti" panose="03000500000000000000" pitchFamily="66" charset="0"/>
            </a:endParaRPr>
          </a:p>
        </p:txBody>
      </p:sp>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906396" y="3243549"/>
            <a:ext cx="423923" cy="4239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26"/>
          <p:cNvSpPr/>
          <p:nvPr/>
        </p:nvSpPr>
        <p:spPr>
          <a:xfrm rot="5400000">
            <a:off x="6621485" y="4983185"/>
            <a:ext cx="3660680" cy="12750"/>
          </a:xfrm>
          <a:prstGeom prst="line">
            <a:avLst/>
          </a:prstGeom>
          <a:ln w="38100" cap="flat">
            <a:solidFill>
              <a:srgbClr val="422652"/>
            </a:solidFill>
            <a:prstDash val="solid"/>
            <a:headEnd type="none" w="sm" len="sm"/>
            <a:tailEnd type="none" w="sm" len="sm"/>
          </a:ln>
        </p:spPr>
      </p:sp>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59394" y="526200"/>
            <a:ext cx="2168999" cy="1187034"/>
          </a:xfrm>
          <a:prstGeom prst="rect">
            <a:avLst/>
          </a:prstGeom>
        </p:spPr>
      </p:pic>
      <p:pic>
        <p:nvPicPr>
          <p:cNvPr id="28" name="Picture 2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37404" y="5993037"/>
            <a:ext cx="4050596" cy="4251580"/>
          </a:xfrm>
          <a:prstGeom prst="rect">
            <a:avLst/>
          </a:prstGeom>
        </p:spPr>
      </p:pic>
      <p:sp>
        <p:nvSpPr>
          <p:cNvPr id="31" name="TextBox 31"/>
          <p:cNvSpPr txBox="1"/>
          <p:nvPr/>
        </p:nvSpPr>
        <p:spPr>
          <a:xfrm>
            <a:off x="2924166" y="3235326"/>
            <a:ext cx="5285871" cy="601511"/>
          </a:xfrm>
          <a:prstGeom prst="rect">
            <a:avLst/>
          </a:prstGeom>
        </p:spPr>
        <p:txBody>
          <a:bodyPr lIns="0" tIns="0" rIns="0" bIns="0" rtlCol="0" anchor="t">
            <a:spAutoFit/>
          </a:bodyPr>
          <a:lstStyle/>
          <a:p>
            <a:pPr marL="0" lvl="0" indent="0">
              <a:lnSpc>
                <a:spcPts val="5040"/>
              </a:lnSpc>
              <a:spcBef>
                <a:spcPct val="0"/>
              </a:spcBef>
            </a:pPr>
            <a:r>
              <a:rPr lang="en-US" sz="3500" u="none" dirty="0">
                <a:solidFill>
                  <a:srgbClr val="000000"/>
                </a:solidFill>
                <a:latin typeface="Mongolian Baiti" panose="03000500000000000000" pitchFamily="66" charset="0"/>
                <a:cs typeface="Mongolian Baiti" panose="03000500000000000000" pitchFamily="66" charset="0"/>
              </a:rPr>
              <a:t>Zero initialization</a:t>
            </a:r>
          </a:p>
        </p:txBody>
      </p:sp>
      <p:sp>
        <p:nvSpPr>
          <p:cNvPr id="32" name="TextBox 32"/>
          <p:cNvSpPr txBox="1"/>
          <p:nvPr/>
        </p:nvSpPr>
        <p:spPr>
          <a:xfrm>
            <a:off x="2928843" y="4611016"/>
            <a:ext cx="5285871" cy="601511"/>
          </a:xfrm>
          <a:prstGeom prst="rect">
            <a:avLst/>
          </a:prstGeom>
        </p:spPr>
        <p:txBody>
          <a:bodyPr lIns="0" tIns="0" rIns="0" bIns="0" rtlCol="0" anchor="t">
            <a:spAutoFit/>
          </a:bodyPr>
          <a:lstStyle/>
          <a:p>
            <a:pPr marL="0" lvl="0" indent="0">
              <a:lnSpc>
                <a:spcPts val="5040"/>
              </a:lnSpc>
              <a:spcBef>
                <a:spcPct val="0"/>
              </a:spcBef>
            </a:pPr>
            <a:r>
              <a:rPr lang="en-US" sz="3500" u="none" dirty="0">
                <a:solidFill>
                  <a:srgbClr val="000000"/>
                </a:solidFill>
                <a:latin typeface="Mongolian Baiti" panose="03000500000000000000" pitchFamily="66" charset="0"/>
                <a:cs typeface="Mongolian Baiti" panose="03000500000000000000" pitchFamily="66" charset="0"/>
              </a:rPr>
              <a:t>Random initialization</a:t>
            </a:r>
          </a:p>
        </p:txBody>
      </p:sp>
      <p:sp>
        <p:nvSpPr>
          <p:cNvPr id="37" name="TextBox 37"/>
          <p:cNvSpPr txBox="1"/>
          <p:nvPr/>
        </p:nvSpPr>
        <p:spPr>
          <a:xfrm>
            <a:off x="2924166" y="6031032"/>
            <a:ext cx="6024570" cy="601511"/>
          </a:xfrm>
          <a:prstGeom prst="rect">
            <a:avLst/>
          </a:prstGeom>
        </p:spPr>
        <p:txBody>
          <a:bodyPr wrap="square" lIns="0" tIns="0" rIns="0" bIns="0" rtlCol="0" anchor="t">
            <a:spAutoFit/>
          </a:bodyPr>
          <a:lstStyle/>
          <a:p>
            <a:pPr marL="0" lvl="0" indent="0">
              <a:lnSpc>
                <a:spcPts val="5040"/>
              </a:lnSpc>
              <a:spcBef>
                <a:spcPct val="0"/>
              </a:spcBef>
            </a:pPr>
            <a:r>
              <a:rPr lang="en-US" sz="3500" u="none" dirty="0">
                <a:solidFill>
                  <a:srgbClr val="000000"/>
                </a:solidFill>
                <a:latin typeface="Mongolian Baiti" panose="03000500000000000000" pitchFamily="66" charset="0"/>
                <a:cs typeface="Mongolian Baiti" panose="03000500000000000000" pitchFamily="66" charset="0"/>
              </a:rPr>
              <a:t>Xavier/</a:t>
            </a:r>
            <a:r>
              <a:rPr lang="en-US" sz="3500" u="none" dirty="0" err="1">
                <a:solidFill>
                  <a:srgbClr val="000000"/>
                </a:solidFill>
                <a:latin typeface="Mongolian Baiti" panose="03000500000000000000" pitchFamily="66" charset="0"/>
                <a:cs typeface="Mongolian Baiti" panose="03000500000000000000" pitchFamily="66" charset="0"/>
              </a:rPr>
              <a:t>Glorot</a:t>
            </a:r>
            <a:r>
              <a:rPr lang="en-US" sz="3500" u="none" dirty="0">
                <a:solidFill>
                  <a:srgbClr val="000000"/>
                </a:solidFill>
                <a:latin typeface="Mongolian Baiti" panose="03000500000000000000" pitchFamily="66" charset="0"/>
                <a:cs typeface="Mongolian Baiti" panose="03000500000000000000" pitchFamily="66" charset="0"/>
              </a:rPr>
              <a:t> initialization</a:t>
            </a:r>
          </a:p>
        </p:txBody>
      </p:sp>
      <p:sp>
        <p:nvSpPr>
          <p:cNvPr id="38" name="TextBox 38"/>
          <p:cNvSpPr txBox="1"/>
          <p:nvPr/>
        </p:nvSpPr>
        <p:spPr>
          <a:xfrm>
            <a:off x="10161731" y="3235326"/>
            <a:ext cx="8665392" cy="601511"/>
          </a:xfrm>
          <a:prstGeom prst="rect">
            <a:avLst/>
          </a:prstGeom>
        </p:spPr>
        <p:txBody>
          <a:bodyPr wrap="square" lIns="0" tIns="0" rIns="0" bIns="0" rtlCol="0" anchor="t">
            <a:spAutoFit/>
          </a:bodyPr>
          <a:lstStyle/>
          <a:p>
            <a:pPr>
              <a:lnSpc>
                <a:spcPts val="5040"/>
              </a:lnSpc>
              <a:spcBef>
                <a:spcPct val="0"/>
              </a:spcBef>
            </a:pPr>
            <a:r>
              <a:rPr lang="en-US" sz="3500" u="none" dirty="0">
                <a:solidFill>
                  <a:srgbClr val="000000"/>
                </a:solidFill>
                <a:latin typeface="Mongolian Baiti" panose="03000500000000000000" pitchFamily="66" charset="0"/>
                <a:cs typeface="Mongolian Baiti" panose="03000500000000000000" pitchFamily="66" charset="0"/>
              </a:rPr>
              <a:t>Normalized Xavier/</a:t>
            </a:r>
            <a:r>
              <a:rPr lang="en-US" sz="3500" u="none" dirty="0" err="1">
                <a:solidFill>
                  <a:srgbClr val="000000"/>
                </a:solidFill>
                <a:latin typeface="Mongolian Baiti" panose="03000500000000000000" pitchFamily="66" charset="0"/>
                <a:cs typeface="Mongolian Baiti" panose="03000500000000000000" pitchFamily="66" charset="0"/>
              </a:rPr>
              <a:t>Glorot</a:t>
            </a:r>
            <a:r>
              <a:rPr lang="en-US" sz="3500" u="none" dirty="0">
                <a:solidFill>
                  <a:srgbClr val="000000"/>
                </a:solidFill>
                <a:latin typeface="Mongolian Baiti" panose="03000500000000000000" pitchFamily="66" charset="0"/>
                <a:cs typeface="Mongolian Baiti" panose="03000500000000000000" pitchFamily="66" charset="0"/>
              </a:rPr>
              <a:t> initialization</a:t>
            </a:r>
          </a:p>
        </p:txBody>
      </p:sp>
      <p:pic>
        <p:nvPicPr>
          <p:cNvPr id="39" name="Picture 3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4800" y="526200"/>
            <a:ext cx="3432328" cy="1029698"/>
          </a:xfrm>
          <a:prstGeom prst="rect">
            <a:avLst/>
          </a:prstGeom>
        </p:spPr>
      </p:pic>
      <p:sp>
        <p:nvSpPr>
          <p:cNvPr id="40" name="Rectangle: Rounded Corners 39">
            <a:extLst>
              <a:ext uri="{FF2B5EF4-FFF2-40B4-BE49-F238E27FC236}">
                <a16:creationId xmlns:a16="http://schemas.microsoft.com/office/drawing/2014/main" id="{39581849-36CF-43A8-015E-79CED4B0B104}"/>
              </a:ext>
            </a:extLst>
          </p:cNvPr>
          <p:cNvSpPr/>
          <p:nvPr/>
        </p:nvSpPr>
        <p:spPr>
          <a:xfrm>
            <a:off x="6383421" y="1034029"/>
            <a:ext cx="4469685" cy="1093435"/>
          </a:xfrm>
          <a:prstGeom prst="roundRect">
            <a:avLst>
              <a:gd name="adj" fmla="val 35101"/>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6151" b="0" i="0" u="none" strike="noStrike" kern="1200" cap="none" spc="0" normalizeH="0" baseline="0" noProof="0" dirty="0">
                <a:ln>
                  <a:noFill/>
                </a:ln>
                <a:solidFill>
                  <a:srgbClr val="F4F6FC"/>
                </a:solidFill>
                <a:effectLst/>
                <a:uLnTx/>
                <a:uFillTx/>
                <a:latin typeface="Berlin Sans FB Demi" panose="020E0802020502020306" pitchFamily="34" charset="0"/>
                <a:cs typeface="Mongolian Baiti" panose="03000500000000000000" pitchFamily="66" charset="0"/>
              </a:rPr>
              <a:t>Techniques</a:t>
            </a:r>
            <a:endParaRPr kumimoji="0" lang="en-US" sz="5598" b="0" i="0" u="none" strike="noStrike" kern="1200" cap="none" spc="0" normalizeH="0" baseline="0" noProof="0" dirty="0">
              <a:ln>
                <a:noFill/>
              </a:ln>
              <a:solidFill>
                <a:srgbClr val="F4F6FC"/>
              </a:solidFill>
              <a:effectLst/>
              <a:uLnTx/>
              <a:uFillTx/>
              <a:latin typeface="Berlin Sans FB Demi" panose="020E0802020502020306" pitchFamily="34" charset="0"/>
              <a:cs typeface="Mongolian Baiti" panose="03000500000000000000" pitchFamily="66" charset="0"/>
            </a:endParaRPr>
          </a:p>
        </p:txBody>
      </p:sp>
      <p:sp>
        <p:nvSpPr>
          <p:cNvPr id="30" name="Oval 29">
            <a:extLst>
              <a:ext uri="{FF2B5EF4-FFF2-40B4-BE49-F238E27FC236}">
                <a16:creationId xmlns:a16="http://schemas.microsoft.com/office/drawing/2014/main" id="{086FC17D-056D-9723-764B-4EF79F60A92D}"/>
              </a:ext>
            </a:extLst>
          </p:cNvPr>
          <p:cNvSpPr/>
          <p:nvPr/>
        </p:nvSpPr>
        <p:spPr>
          <a:xfrm>
            <a:off x="2257242" y="3388474"/>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BDBCEEDE-8E72-1D14-C9B0-AF93376231C1}"/>
              </a:ext>
            </a:extLst>
          </p:cNvPr>
          <p:cNvSpPr/>
          <p:nvPr/>
        </p:nvSpPr>
        <p:spPr>
          <a:xfrm>
            <a:off x="9265879" y="4828672"/>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8D59E30C-6ECF-5505-1234-34E3C68C0E4A}"/>
              </a:ext>
            </a:extLst>
          </p:cNvPr>
          <p:cNvSpPr/>
          <p:nvPr/>
        </p:nvSpPr>
        <p:spPr>
          <a:xfrm>
            <a:off x="9301025" y="6210835"/>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7C6F1B9-EDDF-0F72-1EBE-78D21701D601}"/>
              </a:ext>
            </a:extLst>
          </p:cNvPr>
          <p:cNvSpPr/>
          <p:nvPr/>
        </p:nvSpPr>
        <p:spPr>
          <a:xfrm>
            <a:off x="9265879" y="3378667"/>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4392FD3-2501-16D0-B03F-96C8D4109375}"/>
              </a:ext>
            </a:extLst>
          </p:cNvPr>
          <p:cNvSpPr/>
          <p:nvPr/>
        </p:nvSpPr>
        <p:spPr>
          <a:xfrm>
            <a:off x="2252097" y="6159932"/>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FF9B7CBA-1A66-16FA-F26B-14ED9719A8EA}"/>
              </a:ext>
            </a:extLst>
          </p:cNvPr>
          <p:cNvSpPr/>
          <p:nvPr/>
        </p:nvSpPr>
        <p:spPr>
          <a:xfrm>
            <a:off x="2252097" y="4774203"/>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336FF546-95FF-9156-0FA8-E4A0882E556D}"/>
              </a:ext>
            </a:extLst>
          </p:cNvPr>
          <p:cNvSpPr txBox="1"/>
          <p:nvPr/>
        </p:nvSpPr>
        <p:spPr>
          <a:xfrm>
            <a:off x="9623293" y="4611016"/>
            <a:ext cx="5735863" cy="713080"/>
          </a:xfrm>
          <a:prstGeom prst="rect">
            <a:avLst/>
          </a:prstGeom>
          <a:noFill/>
        </p:spPr>
        <p:txBody>
          <a:bodyPr wrap="square">
            <a:spAutoFit/>
          </a:bodyPr>
          <a:lstStyle/>
          <a:p>
            <a:pPr marL="0" lvl="0" indent="0" algn="ctr">
              <a:lnSpc>
                <a:spcPts val="5159"/>
              </a:lnSpc>
              <a:spcBef>
                <a:spcPct val="0"/>
              </a:spcBef>
            </a:pPr>
            <a:r>
              <a:rPr lang="en-US" sz="3500" dirty="0">
                <a:solidFill>
                  <a:srgbClr val="050A30"/>
                </a:solidFill>
                <a:latin typeface="Mongolian Baiti" panose="03000500000000000000" pitchFamily="66" charset="0"/>
                <a:cs typeface="Mongolian Baiti" panose="03000500000000000000" pitchFamily="66" charset="0"/>
              </a:rPr>
              <a:t>He uniform initialization</a:t>
            </a:r>
          </a:p>
        </p:txBody>
      </p:sp>
      <p:sp>
        <p:nvSpPr>
          <p:cNvPr id="49" name="TextBox 48">
            <a:extLst>
              <a:ext uri="{FF2B5EF4-FFF2-40B4-BE49-F238E27FC236}">
                <a16:creationId xmlns:a16="http://schemas.microsoft.com/office/drawing/2014/main" id="{31F2D4F5-4E7B-11E1-E3B1-32BE437CD481}"/>
              </a:ext>
            </a:extLst>
          </p:cNvPr>
          <p:cNvSpPr txBox="1"/>
          <p:nvPr/>
        </p:nvSpPr>
        <p:spPr>
          <a:xfrm>
            <a:off x="9699586" y="5979414"/>
            <a:ext cx="5659569" cy="713080"/>
          </a:xfrm>
          <a:prstGeom prst="rect">
            <a:avLst/>
          </a:prstGeom>
          <a:noFill/>
        </p:spPr>
        <p:txBody>
          <a:bodyPr wrap="square">
            <a:spAutoFit/>
          </a:bodyPr>
          <a:lstStyle/>
          <a:p>
            <a:pPr marL="0" lvl="0" indent="0" algn="ctr">
              <a:lnSpc>
                <a:spcPts val="5159"/>
              </a:lnSpc>
              <a:spcBef>
                <a:spcPct val="0"/>
              </a:spcBef>
            </a:pPr>
            <a:r>
              <a:rPr lang="en-US" sz="3500" dirty="0">
                <a:solidFill>
                  <a:srgbClr val="050A30"/>
                </a:solidFill>
                <a:latin typeface="Mongolian Baiti" panose="03000500000000000000" pitchFamily="66" charset="0"/>
                <a:cs typeface="Mongolian Baiti" panose="03000500000000000000" pitchFamily="66" charset="0"/>
              </a:rPr>
              <a:t>He normal initialization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856716" y="8343900"/>
            <a:ext cx="3390665" cy="1855619"/>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120449"/>
            <a:ext cx="3432328" cy="1029698"/>
          </a:xfrm>
          <a:prstGeom prst="rect">
            <a:avLst/>
          </a:prstGeom>
        </p:spPr>
      </p:pic>
      <p:sp>
        <p:nvSpPr>
          <p:cNvPr id="15" name="Rectangle: Rounded Corners 14">
            <a:extLst>
              <a:ext uri="{FF2B5EF4-FFF2-40B4-BE49-F238E27FC236}">
                <a16:creationId xmlns:a16="http://schemas.microsoft.com/office/drawing/2014/main" id="{296F4181-77BE-1FF5-9162-9356E43F8ABD}"/>
              </a:ext>
            </a:extLst>
          </p:cNvPr>
          <p:cNvSpPr/>
          <p:nvPr/>
        </p:nvSpPr>
        <p:spPr>
          <a:xfrm>
            <a:off x="1114824" y="1568788"/>
            <a:ext cx="6523105" cy="1174411"/>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717"/>
              </a:lnSpc>
              <a:spcBef>
                <a:spcPct val="0"/>
              </a:spcBef>
              <a:defRPr/>
            </a:pPr>
            <a:r>
              <a:rPr lang="en-US" sz="6000" dirty="0">
                <a:solidFill>
                  <a:srgbClr val="F4F6FC"/>
                </a:solidFill>
                <a:latin typeface="Berlin Sans FB Demi" panose="020E0802020502020306" pitchFamily="34" charset="0"/>
                <a:cs typeface="Mongolian Baiti" panose="03000500000000000000" pitchFamily="66" charset="0"/>
              </a:rPr>
              <a:t>Zero initialization</a:t>
            </a:r>
          </a:p>
        </p:txBody>
      </p:sp>
      <p:pic>
        <p:nvPicPr>
          <p:cNvPr id="17" name="Picture 16" descr="Text&#10;&#10;Description automatically generated">
            <a:extLst>
              <a:ext uri="{FF2B5EF4-FFF2-40B4-BE49-F238E27FC236}">
                <a16:creationId xmlns:a16="http://schemas.microsoft.com/office/drawing/2014/main" id="{D4D3F404-0C26-00B5-48FD-ED1105393D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9640" y="791119"/>
            <a:ext cx="6278494" cy="2766655"/>
          </a:xfrm>
          <a:prstGeom prst="rect">
            <a:avLst/>
          </a:prstGeom>
        </p:spPr>
      </p:pic>
      <p:sp>
        <p:nvSpPr>
          <p:cNvPr id="21" name="AutoShape 3">
            <a:extLst>
              <a:ext uri="{FF2B5EF4-FFF2-40B4-BE49-F238E27FC236}">
                <a16:creationId xmlns:a16="http://schemas.microsoft.com/office/drawing/2014/main" id="{AD22C838-B26F-9AB9-AAE1-7DAAFA23CE69}"/>
              </a:ext>
            </a:extLst>
          </p:cNvPr>
          <p:cNvSpPr/>
          <p:nvPr/>
        </p:nvSpPr>
        <p:spPr>
          <a:xfrm>
            <a:off x="7318421" y="5229335"/>
            <a:ext cx="755550" cy="0"/>
          </a:xfrm>
          <a:prstGeom prst="line">
            <a:avLst/>
          </a:prstGeom>
          <a:ln w="47625" cap="flat">
            <a:solidFill>
              <a:srgbClr val="050A30"/>
            </a:solidFill>
            <a:prstDash val="solid"/>
            <a:headEnd type="none" w="sm" len="sm"/>
            <a:tailEnd type="none" w="sm" len="sm"/>
          </a:ln>
        </p:spPr>
      </p:sp>
      <p:sp>
        <p:nvSpPr>
          <p:cNvPr id="22" name="AutoShape 5">
            <a:extLst>
              <a:ext uri="{FF2B5EF4-FFF2-40B4-BE49-F238E27FC236}">
                <a16:creationId xmlns:a16="http://schemas.microsoft.com/office/drawing/2014/main" id="{542D5933-4060-462E-EE6A-2438433FF8A8}"/>
              </a:ext>
            </a:extLst>
          </p:cNvPr>
          <p:cNvSpPr/>
          <p:nvPr/>
        </p:nvSpPr>
        <p:spPr>
          <a:xfrm rot="5400000">
            <a:off x="6708590" y="5887069"/>
            <a:ext cx="1255520" cy="0"/>
          </a:xfrm>
          <a:prstGeom prst="line">
            <a:avLst/>
          </a:prstGeom>
          <a:ln w="47625" cap="flat">
            <a:solidFill>
              <a:srgbClr val="050A30"/>
            </a:solidFill>
            <a:prstDash val="solid"/>
            <a:headEnd type="none" w="sm" len="sm"/>
            <a:tailEnd type="triangle" w="lg" len="med"/>
          </a:ln>
        </p:spPr>
      </p:sp>
      <p:sp>
        <p:nvSpPr>
          <p:cNvPr id="23" name="TextBox 14">
            <a:extLst>
              <a:ext uri="{FF2B5EF4-FFF2-40B4-BE49-F238E27FC236}">
                <a16:creationId xmlns:a16="http://schemas.microsoft.com/office/drawing/2014/main" id="{6C1873FB-A93F-3CCC-8A94-B8170F4164A0}"/>
              </a:ext>
            </a:extLst>
          </p:cNvPr>
          <p:cNvSpPr txBox="1"/>
          <p:nvPr/>
        </p:nvSpPr>
        <p:spPr>
          <a:xfrm>
            <a:off x="4664110" y="6590975"/>
            <a:ext cx="5308622" cy="592022"/>
          </a:xfrm>
          <a:prstGeom prst="rect">
            <a:avLst/>
          </a:prstGeom>
        </p:spPr>
        <p:txBody>
          <a:bodyPr lIns="0" tIns="0" rIns="0" bIns="0" rtlCol="0" anchor="t">
            <a:spAutoFit/>
          </a:bodyPr>
          <a:lstStyle/>
          <a:p>
            <a:pPr marL="0" lvl="0" indent="0" algn="ctr">
              <a:lnSpc>
                <a:spcPts val="5074"/>
              </a:lnSpc>
              <a:spcBef>
                <a:spcPct val="0"/>
              </a:spcBef>
            </a:pPr>
            <a:r>
              <a:rPr lang="en-US" sz="3200" dirty="0">
                <a:solidFill>
                  <a:srgbClr val="7A54A1"/>
                </a:solidFill>
                <a:latin typeface="Mongolian Baiti" panose="03000500000000000000" pitchFamily="66" charset="0"/>
                <a:cs typeface="Mongolian Baiti" panose="03000500000000000000" pitchFamily="66" charset="0"/>
              </a:rPr>
              <a:t>Random Normal </a:t>
            </a:r>
            <a:endParaRPr lang="en-US" sz="3200" u="none" dirty="0">
              <a:solidFill>
                <a:srgbClr val="7A54A1"/>
              </a:solidFill>
              <a:latin typeface="Mongolian Baiti" panose="03000500000000000000" pitchFamily="66" charset="0"/>
              <a:cs typeface="Mongolian Baiti" panose="03000500000000000000" pitchFamily="66" charset="0"/>
            </a:endParaRPr>
          </a:p>
        </p:txBody>
      </p:sp>
      <p:sp>
        <p:nvSpPr>
          <p:cNvPr id="24" name="TextBox 16">
            <a:extLst>
              <a:ext uri="{FF2B5EF4-FFF2-40B4-BE49-F238E27FC236}">
                <a16:creationId xmlns:a16="http://schemas.microsoft.com/office/drawing/2014/main" id="{5DDE5A1D-222B-B7D1-A953-3D35C1EF967F}"/>
              </a:ext>
            </a:extLst>
          </p:cNvPr>
          <p:cNvSpPr txBox="1"/>
          <p:nvPr/>
        </p:nvSpPr>
        <p:spPr>
          <a:xfrm>
            <a:off x="12881329" y="6590975"/>
            <a:ext cx="3988678" cy="592022"/>
          </a:xfrm>
          <a:prstGeom prst="rect">
            <a:avLst/>
          </a:prstGeom>
        </p:spPr>
        <p:txBody>
          <a:bodyPr wrap="square" lIns="0" tIns="0" rIns="0" bIns="0" rtlCol="0" anchor="t">
            <a:spAutoFit/>
          </a:bodyPr>
          <a:lstStyle/>
          <a:p>
            <a:pPr marL="0" lvl="0" indent="0" algn="ctr">
              <a:lnSpc>
                <a:spcPts val="5074"/>
              </a:lnSpc>
              <a:spcBef>
                <a:spcPct val="0"/>
              </a:spcBef>
            </a:pPr>
            <a:r>
              <a:rPr lang="en-US" sz="3200" dirty="0">
                <a:solidFill>
                  <a:srgbClr val="7A54A1"/>
                </a:solidFill>
                <a:latin typeface="Mongolian Baiti" panose="03000500000000000000" pitchFamily="66" charset="0"/>
                <a:cs typeface="Mongolian Baiti" panose="03000500000000000000" pitchFamily="66" charset="0"/>
              </a:rPr>
              <a:t>Random Uniform</a:t>
            </a:r>
          </a:p>
        </p:txBody>
      </p:sp>
      <p:sp>
        <p:nvSpPr>
          <p:cNvPr id="25" name="Rectangle: Rounded Corners 24">
            <a:extLst>
              <a:ext uri="{FF2B5EF4-FFF2-40B4-BE49-F238E27FC236}">
                <a16:creationId xmlns:a16="http://schemas.microsoft.com/office/drawing/2014/main" id="{EAD85C0A-62D7-99D4-75CF-F3EE1572EA61}"/>
              </a:ext>
            </a:extLst>
          </p:cNvPr>
          <p:cNvSpPr/>
          <p:nvPr/>
        </p:nvSpPr>
        <p:spPr>
          <a:xfrm>
            <a:off x="8233012" y="4635582"/>
            <a:ext cx="5826808" cy="1152525"/>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7624"/>
              </a:lnSpc>
              <a:spcBef>
                <a:spcPct val="0"/>
              </a:spcBef>
            </a:pPr>
            <a:r>
              <a:rPr lang="en-US" sz="6000" dirty="0">
                <a:solidFill>
                  <a:srgbClr val="FFFFFF"/>
                </a:solidFill>
                <a:latin typeface="Berlin Sans FB Demi" panose="020E0802020502020306" pitchFamily="34" charset="0"/>
                <a:cs typeface="Mongolian Baiti" panose="03000500000000000000" pitchFamily="66" charset="0"/>
              </a:rPr>
              <a:t>Random</a:t>
            </a:r>
          </a:p>
        </p:txBody>
      </p:sp>
      <p:pic>
        <p:nvPicPr>
          <p:cNvPr id="26" name="Picture 25" descr="Text&#10;&#10;Description automatically generated">
            <a:extLst>
              <a:ext uri="{FF2B5EF4-FFF2-40B4-BE49-F238E27FC236}">
                <a16:creationId xmlns:a16="http://schemas.microsoft.com/office/drawing/2014/main" id="{4C2E730B-614D-DB36-A5DE-9304B33087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8005" y="7522300"/>
            <a:ext cx="5928620" cy="2010312"/>
          </a:xfrm>
          <a:prstGeom prst="rect">
            <a:avLst/>
          </a:prstGeom>
        </p:spPr>
      </p:pic>
      <p:pic>
        <p:nvPicPr>
          <p:cNvPr id="27" name="Picture 26" descr="Text&#10;&#10;Description automatically generated">
            <a:extLst>
              <a:ext uri="{FF2B5EF4-FFF2-40B4-BE49-F238E27FC236}">
                <a16:creationId xmlns:a16="http://schemas.microsoft.com/office/drawing/2014/main" id="{22D6CEDE-F224-6143-A782-24696E5092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11792" y="7487780"/>
            <a:ext cx="6172201" cy="2010312"/>
          </a:xfrm>
          <a:prstGeom prst="rect">
            <a:avLst/>
          </a:prstGeom>
        </p:spPr>
      </p:pic>
      <p:sp>
        <p:nvSpPr>
          <p:cNvPr id="28" name="AutoShape 3">
            <a:extLst>
              <a:ext uri="{FF2B5EF4-FFF2-40B4-BE49-F238E27FC236}">
                <a16:creationId xmlns:a16="http://schemas.microsoft.com/office/drawing/2014/main" id="{7D0D4A82-5114-855B-7D54-D0100EDCFE4F}"/>
              </a:ext>
            </a:extLst>
          </p:cNvPr>
          <p:cNvSpPr/>
          <p:nvPr/>
        </p:nvSpPr>
        <p:spPr>
          <a:xfrm>
            <a:off x="14120118" y="5227393"/>
            <a:ext cx="755550" cy="0"/>
          </a:xfrm>
          <a:prstGeom prst="line">
            <a:avLst/>
          </a:prstGeom>
          <a:ln w="47625" cap="flat">
            <a:solidFill>
              <a:srgbClr val="050A30"/>
            </a:solidFill>
            <a:prstDash val="solid"/>
            <a:headEnd type="none" w="sm" len="sm"/>
            <a:tailEnd type="none" w="sm" len="sm"/>
          </a:ln>
        </p:spPr>
      </p:sp>
      <p:sp>
        <p:nvSpPr>
          <p:cNvPr id="29" name="AutoShape 5">
            <a:extLst>
              <a:ext uri="{FF2B5EF4-FFF2-40B4-BE49-F238E27FC236}">
                <a16:creationId xmlns:a16="http://schemas.microsoft.com/office/drawing/2014/main" id="{DFE8A4A8-2F07-4BE4-545E-F75437645A35}"/>
              </a:ext>
            </a:extLst>
          </p:cNvPr>
          <p:cNvSpPr/>
          <p:nvPr/>
        </p:nvSpPr>
        <p:spPr>
          <a:xfrm rot="5400000">
            <a:off x="14247908" y="5834299"/>
            <a:ext cx="1255520" cy="0"/>
          </a:xfrm>
          <a:prstGeom prst="line">
            <a:avLst/>
          </a:prstGeom>
          <a:ln w="47625" cap="flat">
            <a:solidFill>
              <a:srgbClr val="050A30"/>
            </a:solidFill>
            <a:prstDash val="solid"/>
            <a:headEnd type="none" w="sm" len="sm"/>
            <a:tailEnd type="triangle" w="lg" len="med"/>
          </a:ln>
        </p:spPr>
      </p:sp>
      <p:sp>
        <p:nvSpPr>
          <p:cNvPr id="30" name="AutoShape 5">
            <a:extLst>
              <a:ext uri="{FF2B5EF4-FFF2-40B4-BE49-F238E27FC236}">
                <a16:creationId xmlns:a16="http://schemas.microsoft.com/office/drawing/2014/main" id="{524EC26B-1996-FEB9-20F2-326D0203C938}"/>
              </a:ext>
            </a:extLst>
          </p:cNvPr>
          <p:cNvSpPr/>
          <p:nvPr/>
        </p:nvSpPr>
        <p:spPr>
          <a:xfrm rot="5400000" flipV="1">
            <a:off x="8610786" y="1530066"/>
            <a:ext cx="0" cy="1288763"/>
          </a:xfrm>
          <a:prstGeom prst="line">
            <a:avLst/>
          </a:prstGeom>
          <a:ln w="47625" cap="flat">
            <a:solidFill>
              <a:srgbClr val="050A30"/>
            </a:solidFill>
            <a:prstDash val="solid"/>
            <a:headEnd type="none" w="sm" len="sm"/>
            <a:tailEnd type="triangle" w="lg"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849600" y="8873335"/>
            <a:ext cx="2345178" cy="1283452"/>
          </a:xfrm>
          <a:prstGeom prst="rect">
            <a:avLst/>
          </a:prstGeom>
        </p:spPr>
      </p:pic>
      <p:pic>
        <p:nvPicPr>
          <p:cNvPr id="62" name="Picture 6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200" y="136846"/>
            <a:ext cx="3432328" cy="1029698"/>
          </a:xfrm>
          <a:prstGeom prst="rect">
            <a:avLst/>
          </a:prstGeom>
        </p:spPr>
      </p:pic>
      <p:pic>
        <p:nvPicPr>
          <p:cNvPr id="63" name="Picture 6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70704" y="4474617"/>
            <a:ext cx="1972513" cy="1794966"/>
          </a:xfrm>
          <a:prstGeom prst="rect">
            <a:avLst/>
          </a:prstGeom>
        </p:spPr>
      </p:pic>
      <p:pic>
        <p:nvPicPr>
          <p:cNvPr id="65" name="Picture 14">
            <a:extLst>
              <a:ext uri="{FF2B5EF4-FFF2-40B4-BE49-F238E27FC236}">
                <a16:creationId xmlns:a16="http://schemas.microsoft.com/office/drawing/2014/main" id="{5D693F1C-00DF-402E-9DD0-1B9AB63C512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19367" y="8456313"/>
            <a:ext cx="1520440" cy="1543380"/>
          </a:xfrm>
          <a:prstGeom prst="rect">
            <a:avLst/>
          </a:prstGeom>
        </p:spPr>
      </p:pic>
      <p:sp>
        <p:nvSpPr>
          <p:cNvPr id="3" name="Rectangle: Rounded Corners 2">
            <a:extLst>
              <a:ext uri="{FF2B5EF4-FFF2-40B4-BE49-F238E27FC236}">
                <a16:creationId xmlns:a16="http://schemas.microsoft.com/office/drawing/2014/main" id="{F6A9EFA8-1C4F-5133-4CAD-F5BA1266E856}"/>
              </a:ext>
            </a:extLst>
          </p:cNvPr>
          <p:cNvSpPr/>
          <p:nvPr/>
        </p:nvSpPr>
        <p:spPr>
          <a:xfrm>
            <a:off x="4724400" y="1166544"/>
            <a:ext cx="8610600" cy="1093435"/>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4800" i="0" dirty="0">
                <a:solidFill>
                  <a:srgbClr val="FFFFFF"/>
                </a:solidFill>
                <a:effectLst/>
                <a:latin typeface="Berlin Sans FB Demi" panose="020E0802020502020306" pitchFamily="34" charset="0"/>
                <a:cs typeface="Mongolian Baiti" panose="03000500000000000000" pitchFamily="66" charset="0"/>
              </a:rPr>
              <a:t>Xavier/</a:t>
            </a:r>
            <a:r>
              <a:rPr lang="en-US" sz="4800" i="0" dirty="0" err="1">
                <a:solidFill>
                  <a:srgbClr val="FFFFFF"/>
                </a:solidFill>
                <a:effectLst/>
                <a:latin typeface="Berlin Sans FB Demi" panose="020E0802020502020306" pitchFamily="34" charset="0"/>
                <a:cs typeface="Mongolian Baiti" panose="03000500000000000000" pitchFamily="66" charset="0"/>
              </a:rPr>
              <a:t>Glorot</a:t>
            </a:r>
            <a:r>
              <a:rPr lang="en-US" sz="4800" i="0" dirty="0">
                <a:solidFill>
                  <a:srgbClr val="FFFFFF"/>
                </a:solidFill>
                <a:effectLst/>
                <a:latin typeface="Berlin Sans FB Demi" panose="020E0802020502020306" pitchFamily="34" charset="0"/>
                <a:cs typeface="Mongolian Baiti" panose="03000500000000000000" pitchFamily="66" charset="0"/>
              </a:rPr>
              <a:t> Initialization</a:t>
            </a:r>
          </a:p>
        </p:txBody>
      </p:sp>
      <p:sp>
        <p:nvSpPr>
          <p:cNvPr id="66" name="TextBox 65">
            <a:extLst>
              <a:ext uri="{FF2B5EF4-FFF2-40B4-BE49-F238E27FC236}">
                <a16:creationId xmlns:a16="http://schemas.microsoft.com/office/drawing/2014/main" id="{72AE308A-66F3-F635-02BD-4C06C44CF047}"/>
              </a:ext>
            </a:extLst>
          </p:cNvPr>
          <p:cNvSpPr txBox="1"/>
          <p:nvPr/>
        </p:nvSpPr>
        <p:spPr>
          <a:xfrm>
            <a:off x="2778802" y="3345240"/>
            <a:ext cx="12730395" cy="1569660"/>
          </a:xfrm>
          <a:prstGeom prst="rect">
            <a:avLst/>
          </a:prstGeom>
          <a:noFill/>
        </p:spPr>
        <p:txBody>
          <a:bodyPr wrap="square">
            <a:spAutoFit/>
          </a:bodyPr>
          <a:lstStyle/>
          <a:p>
            <a:pPr marL="457200" indent="-457200">
              <a:buFont typeface="Arial" panose="020B0604020202020204" pitchFamily="34" charset="0"/>
              <a:buChar char="•"/>
            </a:pPr>
            <a:r>
              <a:rPr lang="en-US" sz="3200" b="0" i="0" dirty="0">
                <a:effectLst/>
                <a:latin typeface="Mongolian Baiti" panose="03000500000000000000" pitchFamily="66" charset="0"/>
                <a:cs typeface="Mongolian Baiti" panose="03000500000000000000" pitchFamily="66" charset="0"/>
              </a:rPr>
              <a:t>Suitable for layers where the activation function used is </a:t>
            </a:r>
            <a:r>
              <a:rPr lang="en-US" sz="3200" b="1" i="0" dirty="0">
                <a:effectLst/>
                <a:latin typeface="Mongolian Baiti" panose="03000500000000000000" pitchFamily="66" charset="0"/>
                <a:cs typeface="Mongolian Baiti" panose="03000500000000000000" pitchFamily="66" charset="0"/>
              </a:rPr>
              <a:t>SIGMOID</a:t>
            </a:r>
          </a:p>
          <a:p>
            <a:pPr marL="457200" indent="-457200">
              <a:buFont typeface="Arial" panose="020B0604020202020204" pitchFamily="34" charset="0"/>
              <a:buChar char="•"/>
            </a:pPr>
            <a:endParaRPr lang="en-US" sz="3200" b="1" dirty="0">
              <a:latin typeface="Agrandir Narrow" panose="020B0604020202020204" charset="0"/>
            </a:endParaRPr>
          </a:p>
          <a:p>
            <a:pPr marL="457200" indent="-457200">
              <a:buFont typeface="Arial" panose="020B0604020202020204" pitchFamily="34" charset="0"/>
              <a:buChar char="•"/>
            </a:pPr>
            <a:r>
              <a:rPr lang="en-US" sz="3200" b="0" i="0" dirty="0">
                <a:effectLst/>
                <a:latin typeface="Mongolian Baiti" panose="03000500000000000000" pitchFamily="66" charset="0"/>
                <a:cs typeface="Mongolian Baiti" panose="03000500000000000000" pitchFamily="66" charset="0"/>
              </a:rPr>
              <a:t>The weights are assigned from values of a uniform distribution</a:t>
            </a:r>
            <a:endParaRPr lang="en-US" sz="3200" dirty="0">
              <a:latin typeface="Mongolian Baiti" panose="03000500000000000000" pitchFamily="66" charset="0"/>
              <a:cs typeface="Mongolian Baiti" panose="03000500000000000000" pitchFamily="66" charset="0"/>
            </a:endParaRPr>
          </a:p>
        </p:txBody>
      </p:sp>
      <p:pic>
        <p:nvPicPr>
          <p:cNvPr id="68" name="Picture 67" descr="Text&#10;&#10;Description automatically generated">
            <a:extLst>
              <a:ext uri="{FF2B5EF4-FFF2-40B4-BE49-F238E27FC236}">
                <a16:creationId xmlns:a16="http://schemas.microsoft.com/office/drawing/2014/main" id="{D5ABC6E4-400F-8765-4C19-16B03CC5E8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05400" y="5550668"/>
            <a:ext cx="7848600" cy="2782184"/>
          </a:xfrm>
          <a:prstGeom prst="rect">
            <a:avLst/>
          </a:prstGeom>
        </p:spPr>
      </p:pic>
      <p:sp>
        <p:nvSpPr>
          <p:cNvPr id="71" name="AutoShape 2" descr="w_i \sim U\space[  -\sqrt{  \frac{\sigma }{fan\_in + fan\_out}}, \sqrt{  \frac{\sigma }{fan\_in + fan\_out}}]">
            <a:extLst>
              <a:ext uri="{FF2B5EF4-FFF2-40B4-BE49-F238E27FC236}">
                <a16:creationId xmlns:a16="http://schemas.microsoft.com/office/drawing/2014/main" id="{83E9B6D3-EC52-4D62-429B-1C643657DD62}"/>
              </a:ext>
            </a:extLst>
          </p:cNvPr>
          <p:cNvSpPr>
            <a:spLocks noChangeAspect="1" noChangeArrowheads="1"/>
          </p:cNvSpPr>
          <p:nvPr/>
        </p:nvSpPr>
        <p:spPr bwMode="auto">
          <a:xfrm>
            <a:off x="6805613" y="4914900"/>
            <a:ext cx="4676775" cy="457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Shape 105"/>
        <p:cNvGrpSpPr/>
        <p:nvPr/>
      </p:nvGrpSpPr>
      <p:grpSpPr>
        <a:xfrm>
          <a:off x="0" y="0"/>
          <a:ext cx="0" cy="0"/>
          <a:chOff x="0" y="0"/>
          <a:chExt cx="0" cy="0"/>
        </a:xfrm>
      </p:grpSpPr>
      <p:pic>
        <p:nvPicPr>
          <p:cNvPr id="106" name="Google Shape;106;p14"/>
          <p:cNvPicPr preferRelativeResize="0"/>
          <p:nvPr/>
        </p:nvPicPr>
        <p:blipFill rotWithShape="1">
          <a:blip r:embed="rId3">
            <a:alphaModFix/>
          </a:blip>
          <a:srcRect/>
          <a:stretch/>
        </p:blipFill>
        <p:spPr>
          <a:xfrm>
            <a:off x="11697729" y="-425289"/>
            <a:ext cx="2168999" cy="1187034"/>
          </a:xfrm>
          <a:prstGeom prst="rect">
            <a:avLst/>
          </a:prstGeom>
          <a:noFill/>
          <a:ln>
            <a:noFill/>
          </a:ln>
        </p:spPr>
      </p:pic>
      <p:pic>
        <p:nvPicPr>
          <p:cNvPr id="107" name="Google Shape;107;p14"/>
          <p:cNvPicPr preferRelativeResize="0"/>
          <p:nvPr/>
        </p:nvPicPr>
        <p:blipFill rotWithShape="1">
          <a:blip r:embed="rId4">
            <a:alphaModFix/>
          </a:blip>
          <a:srcRect/>
          <a:stretch/>
        </p:blipFill>
        <p:spPr>
          <a:xfrm>
            <a:off x="-2379048" y="6035413"/>
            <a:ext cx="4050596" cy="4251580"/>
          </a:xfrm>
          <a:prstGeom prst="rect">
            <a:avLst/>
          </a:prstGeom>
          <a:noFill/>
          <a:ln>
            <a:noFill/>
          </a:ln>
        </p:spPr>
      </p:pic>
      <p:pic>
        <p:nvPicPr>
          <p:cNvPr id="108" name="Google Shape;108;p14"/>
          <p:cNvPicPr preferRelativeResize="0"/>
          <p:nvPr/>
        </p:nvPicPr>
        <p:blipFill rotWithShape="1">
          <a:blip r:embed="rId5">
            <a:alphaModFix/>
          </a:blip>
          <a:srcRect/>
          <a:stretch/>
        </p:blipFill>
        <p:spPr>
          <a:xfrm>
            <a:off x="15664204" y="761751"/>
            <a:ext cx="3432328" cy="1032736"/>
          </a:xfrm>
          <a:prstGeom prst="rect">
            <a:avLst/>
          </a:prstGeom>
          <a:noFill/>
          <a:ln>
            <a:noFill/>
          </a:ln>
        </p:spPr>
      </p:pic>
      <p:sp>
        <p:nvSpPr>
          <p:cNvPr id="109" name="Google Shape;109;p14"/>
          <p:cNvSpPr/>
          <p:nvPr/>
        </p:nvSpPr>
        <p:spPr>
          <a:xfrm>
            <a:off x="4334850" y="1115525"/>
            <a:ext cx="9618300" cy="1995900"/>
          </a:xfrm>
          <a:prstGeom prst="roundRect">
            <a:avLst>
              <a:gd name="adj" fmla="val 35101"/>
            </a:avLst>
          </a:prstGeom>
          <a:solidFill>
            <a:srgbClr val="545454"/>
          </a:solidFill>
          <a:ln>
            <a:noFill/>
          </a:ln>
        </p:spPr>
        <p:txBody>
          <a:bodyPr spcFirstLastPara="1" wrap="square" lIns="91425" tIns="45700" rIns="91425" bIns="45700" anchor="ctr" anchorCtr="0">
            <a:noAutofit/>
          </a:bodyPr>
          <a:lstStyle/>
          <a:p>
            <a:pPr marL="0" marR="0" lvl="0" indent="0" algn="ctr" rtl="0">
              <a:lnSpc>
                <a:spcPct val="109201"/>
              </a:lnSpc>
              <a:spcBef>
                <a:spcPts val="0"/>
              </a:spcBef>
              <a:spcAft>
                <a:spcPts val="0"/>
              </a:spcAft>
              <a:buClr>
                <a:srgbClr val="F4F6FC"/>
              </a:buClr>
              <a:buSzPts val="6151"/>
              <a:buFont typeface="Overlock"/>
              <a:buNone/>
            </a:pPr>
            <a:r>
              <a:rPr lang="en-US" sz="5400" b="0" i="0" u="none" strike="noStrike" cap="none" dirty="0">
                <a:solidFill>
                  <a:srgbClr val="F4F6FC"/>
                </a:solidFill>
                <a:latin typeface="Berlin Sans FB Demi" panose="020E0802020502020306" pitchFamily="34" charset="0"/>
                <a:ea typeface="Overlock"/>
                <a:cs typeface="Mongolian Baiti" panose="03000500000000000000" pitchFamily="66" charset="0"/>
                <a:sym typeface="Overlock"/>
              </a:rPr>
              <a:t>Can you find number three?</a:t>
            </a:r>
            <a:endParaRPr sz="4800" b="0" i="0" u="none" strike="noStrike" cap="none" dirty="0">
              <a:solidFill>
                <a:srgbClr val="F4F6FC"/>
              </a:solidFill>
              <a:latin typeface="Berlin Sans FB Demi" panose="020E0802020502020306" pitchFamily="34" charset="0"/>
              <a:ea typeface="Overlock"/>
              <a:cs typeface="Mongolian Baiti" panose="03000500000000000000" pitchFamily="66" charset="0"/>
              <a:sym typeface="Overlock"/>
            </a:endParaRPr>
          </a:p>
        </p:txBody>
      </p:sp>
      <p:pic>
        <p:nvPicPr>
          <p:cNvPr id="110" name="Google Shape;110;p14"/>
          <p:cNvPicPr preferRelativeResize="0"/>
          <p:nvPr/>
        </p:nvPicPr>
        <p:blipFill rotWithShape="1">
          <a:blip r:embed="rId6">
            <a:alphaModFix/>
          </a:blip>
          <a:srcRect l="39587" t="39489" r="55206" b="52122"/>
          <a:stretch/>
        </p:blipFill>
        <p:spPr>
          <a:xfrm>
            <a:off x="2153250" y="4667025"/>
            <a:ext cx="3020775" cy="2957550"/>
          </a:xfrm>
          <a:prstGeom prst="rect">
            <a:avLst/>
          </a:prstGeom>
          <a:noFill/>
          <a:ln>
            <a:noFill/>
          </a:ln>
        </p:spPr>
      </p:pic>
      <p:pic>
        <p:nvPicPr>
          <p:cNvPr id="111" name="Google Shape;111;p14"/>
          <p:cNvPicPr preferRelativeResize="0"/>
          <p:nvPr/>
        </p:nvPicPr>
        <p:blipFill rotWithShape="1">
          <a:blip r:embed="rId6">
            <a:alphaModFix/>
          </a:blip>
          <a:srcRect l="57787" t="30142" r="37005" b="60692"/>
          <a:stretch/>
        </p:blipFill>
        <p:spPr>
          <a:xfrm>
            <a:off x="13526600" y="4530050"/>
            <a:ext cx="3020775" cy="3231500"/>
          </a:xfrm>
          <a:prstGeom prst="rect">
            <a:avLst/>
          </a:prstGeom>
          <a:noFill/>
          <a:ln>
            <a:noFill/>
          </a:ln>
        </p:spPr>
      </p:pic>
      <p:pic>
        <p:nvPicPr>
          <p:cNvPr id="112" name="Google Shape;112;p14"/>
          <p:cNvPicPr preferRelativeResize="0"/>
          <p:nvPr/>
        </p:nvPicPr>
        <p:blipFill rotWithShape="1">
          <a:blip r:embed="rId6">
            <a:alphaModFix/>
          </a:blip>
          <a:srcRect l="39492" t="20679" r="54817" b="70157"/>
          <a:stretch/>
        </p:blipFill>
        <p:spPr>
          <a:xfrm>
            <a:off x="9431013" y="4530050"/>
            <a:ext cx="3301797" cy="3231500"/>
          </a:xfrm>
          <a:prstGeom prst="rect">
            <a:avLst/>
          </a:prstGeom>
          <a:noFill/>
          <a:ln>
            <a:noFill/>
          </a:ln>
        </p:spPr>
      </p:pic>
      <p:pic>
        <p:nvPicPr>
          <p:cNvPr id="113" name="Google Shape;113;p14"/>
          <p:cNvPicPr preferRelativeResize="0"/>
          <p:nvPr/>
        </p:nvPicPr>
        <p:blipFill rotWithShape="1">
          <a:blip r:embed="rId6">
            <a:alphaModFix/>
          </a:blip>
          <a:srcRect l="9562" t="11682" r="84021" b="79153"/>
          <a:stretch/>
        </p:blipFill>
        <p:spPr>
          <a:xfrm>
            <a:off x="5567069" y="4530026"/>
            <a:ext cx="3723306" cy="3231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5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69548"/>
            <a:ext cx="3432328" cy="1029698"/>
          </a:xfrm>
          <a:prstGeom prst="rect">
            <a:avLst/>
          </a:prstGeom>
        </p:spPr>
      </p:pic>
      <p:pic>
        <p:nvPicPr>
          <p:cNvPr id="53" name="Picture 5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25800" y="8953500"/>
            <a:ext cx="2231046" cy="1220991"/>
          </a:xfrm>
          <a:prstGeom prst="rect">
            <a:avLst/>
          </a:prstGeom>
        </p:spPr>
      </p:pic>
      <p:pic>
        <p:nvPicPr>
          <p:cNvPr id="54" name="Picture 5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0482" y="8691660"/>
            <a:ext cx="1116436" cy="1133280"/>
          </a:xfrm>
          <a:prstGeom prst="rect">
            <a:avLst/>
          </a:prstGeom>
        </p:spPr>
      </p:pic>
      <p:sp>
        <p:nvSpPr>
          <p:cNvPr id="56" name="Rectangle: Rounded Corners 55">
            <a:extLst>
              <a:ext uri="{FF2B5EF4-FFF2-40B4-BE49-F238E27FC236}">
                <a16:creationId xmlns:a16="http://schemas.microsoft.com/office/drawing/2014/main" id="{613992F8-4E84-26C5-ABE5-2E54765B46EF}"/>
              </a:ext>
            </a:extLst>
          </p:cNvPr>
          <p:cNvSpPr/>
          <p:nvPr/>
        </p:nvSpPr>
        <p:spPr>
          <a:xfrm>
            <a:off x="3432328" y="1125952"/>
            <a:ext cx="11117676" cy="1007974"/>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040"/>
              </a:lnSpc>
              <a:spcBef>
                <a:spcPct val="0"/>
              </a:spcBef>
            </a:pPr>
            <a:r>
              <a:rPr lang="en-US" sz="4800" u="none" dirty="0">
                <a:solidFill>
                  <a:schemeClr val="bg1"/>
                </a:solidFill>
                <a:latin typeface="Berlin Sans FB Demi" panose="020E0802020502020306" pitchFamily="34" charset="0"/>
                <a:cs typeface="Mongolian Baiti" panose="03000500000000000000" pitchFamily="66" charset="0"/>
              </a:rPr>
              <a:t>Normalized Xavier/</a:t>
            </a:r>
            <a:r>
              <a:rPr lang="en-US" sz="4800" u="none" dirty="0" err="1">
                <a:solidFill>
                  <a:schemeClr val="bg1"/>
                </a:solidFill>
                <a:latin typeface="Berlin Sans FB Demi" panose="020E0802020502020306" pitchFamily="34" charset="0"/>
                <a:cs typeface="Mongolian Baiti" panose="03000500000000000000" pitchFamily="66" charset="0"/>
              </a:rPr>
              <a:t>Glorot</a:t>
            </a:r>
            <a:r>
              <a:rPr lang="en-US" sz="4800" u="none" dirty="0">
                <a:solidFill>
                  <a:schemeClr val="bg1"/>
                </a:solidFill>
                <a:latin typeface="Berlin Sans FB Demi" panose="020E0802020502020306" pitchFamily="34" charset="0"/>
                <a:cs typeface="Mongolian Baiti" panose="03000500000000000000" pitchFamily="66" charset="0"/>
              </a:rPr>
              <a:t> initialization</a:t>
            </a:r>
          </a:p>
        </p:txBody>
      </p:sp>
      <p:sp>
        <p:nvSpPr>
          <p:cNvPr id="57" name="TextBox 56">
            <a:extLst>
              <a:ext uri="{FF2B5EF4-FFF2-40B4-BE49-F238E27FC236}">
                <a16:creationId xmlns:a16="http://schemas.microsoft.com/office/drawing/2014/main" id="{360EC28B-55A3-FE45-0E69-201CEF43D396}"/>
              </a:ext>
            </a:extLst>
          </p:cNvPr>
          <p:cNvSpPr txBox="1"/>
          <p:nvPr/>
        </p:nvSpPr>
        <p:spPr>
          <a:xfrm>
            <a:off x="3570514" y="2705100"/>
            <a:ext cx="10744200" cy="1077218"/>
          </a:xfrm>
          <a:prstGeom prst="rect">
            <a:avLst/>
          </a:prstGeom>
          <a:noFill/>
        </p:spPr>
        <p:txBody>
          <a:bodyPr wrap="square">
            <a:spAutoFit/>
          </a:bodyPr>
          <a:lstStyle/>
          <a:p>
            <a:r>
              <a:rPr lang="en-US" sz="3200" b="0" i="0" dirty="0">
                <a:effectLst/>
                <a:latin typeface="Mongolian Baiti" panose="03000500000000000000" pitchFamily="66" charset="0"/>
                <a:cs typeface="Mongolian Baiti" panose="03000500000000000000" pitchFamily="66" charset="0"/>
              </a:rPr>
              <a:t>Xavier/</a:t>
            </a:r>
            <a:r>
              <a:rPr lang="en-US" sz="3200" b="0" i="0" dirty="0" err="1">
                <a:effectLst/>
                <a:latin typeface="Mongolian Baiti" panose="03000500000000000000" pitchFamily="66" charset="0"/>
                <a:cs typeface="Mongolian Baiti" panose="03000500000000000000" pitchFamily="66" charset="0"/>
              </a:rPr>
              <a:t>Glorot</a:t>
            </a:r>
            <a:r>
              <a:rPr lang="en-US" sz="3200" b="0" i="0" dirty="0">
                <a:effectLst/>
                <a:latin typeface="Mongolian Baiti" panose="03000500000000000000" pitchFamily="66" charset="0"/>
                <a:cs typeface="Mongolian Baiti" panose="03000500000000000000" pitchFamily="66" charset="0"/>
              </a:rPr>
              <a:t> Initialization, too, is suitable for layers where the activation function used is </a:t>
            </a:r>
            <a:r>
              <a:rPr lang="en-US" sz="3200" b="1" i="0" dirty="0">
                <a:effectLst/>
                <a:latin typeface="Mongolian Baiti" panose="03000500000000000000" pitchFamily="66" charset="0"/>
                <a:cs typeface="Mongolian Baiti" panose="03000500000000000000" pitchFamily="66" charset="0"/>
              </a:rPr>
              <a:t>Sigmoid</a:t>
            </a:r>
            <a:r>
              <a:rPr lang="en-US" sz="3200" b="0" i="0" dirty="0">
                <a:effectLst/>
                <a:latin typeface="Mongolian Baiti" panose="03000500000000000000" pitchFamily="66" charset="0"/>
                <a:cs typeface="Mongolian Baiti" panose="03000500000000000000" pitchFamily="66" charset="0"/>
              </a:rPr>
              <a:t>.</a:t>
            </a:r>
            <a:endParaRPr lang="en-US" sz="3200" dirty="0">
              <a:latin typeface="Mongolian Baiti" panose="03000500000000000000" pitchFamily="66" charset="0"/>
              <a:cs typeface="Mongolian Baiti" panose="03000500000000000000" pitchFamily="66" charset="0"/>
            </a:endParaRPr>
          </a:p>
        </p:txBody>
      </p:sp>
      <p:sp>
        <p:nvSpPr>
          <p:cNvPr id="59" name="TextBox 58">
            <a:extLst>
              <a:ext uri="{FF2B5EF4-FFF2-40B4-BE49-F238E27FC236}">
                <a16:creationId xmlns:a16="http://schemas.microsoft.com/office/drawing/2014/main" id="{9B4C3034-C632-B475-4C9A-1298B1E13022}"/>
              </a:ext>
            </a:extLst>
          </p:cNvPr>
          <p:cNvSpPr txBox="1"/>
          <p:nvPr/>
        </p:nvSpPr>
        <p:spPr>
          <a:xfrm>
            <a:off x="3570514" y="3924300"/>
            <a:ext cx="11963400" cy="1077218"/>
          </a:xfrm>
          <a:prstGeom prst="rect">
            <a:avLst/>
          </a:prstGeom>
          <a:noFill/>
        </p:spPr>
        <p:txBody>
          <a:bodyPr wrap="square">
            <a:spAutoFit/>
          </a:bodyPr>
          <a:lstStyle/>
          <a:p>
            <a:r>
              <a:rPr lang="en-US" sz="3200" b="0" i="0" dirty="0">
                <a:effectLst/>
                <a:latin typeface="Mongolian Baiti" panose="03000500000000000000" pitchFamily="66" charset="0"/>
                <a:cs typeface="Mongolian Baiti" panose="03000500000000000000" pitchFamily="66" charset="0"/>
              </a:rPr>
              <a:t>In Normalized Xavier/</a:t>
            </a:r>
            <a:r>
              <a:rPr lang="en-US" sz="3200" b="0" i="0" dirty="0" err="1">
                <a:effectLst/>
                <a:latin typeface="Mongolian Baiti" panose="03000500000000000000" pitchFamily="66" charset="0"/>
                <a:cs typeface="Mongolian Baiti" panose="03000500000000000000" pitchFamily="66" charset="0"/>
              </a:rPr>
              <a:t>Glorot</a:t>
            </a:r>
            <a:r>
              <a:rPr lang="en-US" sz="3200" b="0" i="0" dirty="0">
                <a:effectLst/>
                <a:latin typeface="Mongolian Baiti" panose="03000500000000000000" pitchFamily="66" charset="0"/>
                <a:cs typeface="Mongolian Baiti" panose="03000500000000000000" pitchFamily="66" charset="0"/>
              </a:rPr>
              <a:t> weight initialization, the weights are assigned from values of a normal distribution as follows:</a:t>
            </a:r>
            <a:endParaRPr lang="en-US" sz="3200" dirty="0">
              <a:latin typeface="Mongolian Baiti" panose="03000500000000000000" pitchFamily="66" charset="0"/>
              <a:cs typeface="Mongolian Baiti" panose="03000500000000000000" pitchFamily="66" charset="0"/>
            </a:endParaRPr>
          </a:p>
        </p:txBody>
      </p:sp>
      <p:sp>
        <p:nvSpPr>
          <p:cNvPr id="68" name="Rectangle 7">
            <a:extLst>
              <a:ext uri="{FF2B5EF4-FFF2-40B4-BE49-F238E27FC236}">
                <a16:creationId xmlns:a16="http://schemas.microsoft.com/office/drawing/2014/main" id="{BE5A5F26-7C99-1049-1E03-AC76D67A6115}"/>
              </a:ext>
            </a:extLst>
          </p:cNvPr>
          <p:cNvSpPr>
            <a:spLocks noChangeArrowheads="1"/>
          </p:cNvSpPr>
          <p:nvPr/>
        </p:nvSpPr>
        <p:spPr bwMode="auto">
          <a:xfrm>
            <a:off x="3490913" y="6401787"/>
            <a:ext cx="3657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effectLst/>
                <a:latin typeface="Mongolian Baiti" panose="03000500000000000000" pitchFamily="66" charset="0"/>
                <a:cs typeface="Mongolian Baiti" panose="03000500000000000000" pitchFamily="66" charset="0"/>
              </a:rPr>
              <a:t>Here, </a:t>
            </a:r>
            <a:r>
              <a:rPr lang="el-GR" sz="3200" b="0" i="0" dirty="0">
                <a:effectLst/>
                <a:latin typeface="Helvetica Neue"/>
                <a:cs typeface="Mongolian Baiti" panose="03000500000000000000" pitchFamily="66" charset="0"/>
              </a:rPr>
              <a:t>σ</a:t>
            </a:r>
            <a:r>
              <a:rPr lang="en-US" sz="3200" b="0" i="0" dirty="0">
                <a:solidFill>
                  <a:srgbClr val="BDC1C6"/>
                </a:solidFill>
                <a:effectLst/>
                <a:latin typeface="Mongolian Baiti" panose="03000500000000000000" pitchFamily="66" charset="0"/>
                <a:cs typeface="Mongolian Baiti" panose="03000500000000000000" pitchFamily="66" charset="0"/>
              </a:rPr>
              <a:t> </a:t>
            </a:r>
            <a:r>
              <a:rPr kumimoji="0" lang="en-US" altLang="en-US" sz="3200" b="0" i="0" u="none" strike="noStrike" cap="none" normalizeH="0" baseline="0" dirty="0">
                <a:ln>
                  <a:noFill/>
                </a:ln>
                <a:effectLst/>
                <a:latin typeface="Mongolian Baiti" panose="03000500000000000000" pitchFamily="66" charset="0"/>
                <a:cs typeface="Mongolian Baiti" panose="03000500000000000000" pitchFamily="66" charset="0"/>
              </a:rPr>
              <a:t>is given by:</a:t>
            </a:r>
          </a:p>
        </p:txBody>
      </p:sp>
      <p:sp>
        <p:nvSpPr>
          <p:cNvPr id="69" name="AutoShape 8" descr="\sigma    ">
            <a:extLst>
              <a:ext uri="{FF2B5EF4-FFF2-40B4-BE49-F238E27FC236}">
                <a16:creationId xmlns:a16="http://schemas.microsoft.com/office/drawing/2014/main" id="{E895679E-3432-E56F-3B63-73AC1F8F8652}"/>
              </a:ext>
            </a:extLst>
          </p:cNvPr>
          <p:cNvSpPr>
            <a:spLocks noChangeAspect="1" noChangeArrowheads="1"/>
          </p:cNvSpPr>
          <p:nvPr/>
        </p:nvSpPr>
        <p:spPr bwMode="auto">
          <a:xfrm>
            <a:off x="5319713" y="7369175"/>
            <a:ext cx="142875" cy="114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 name="Picture 70">
            <a:extLst>
              <a:ext uri="{FF2B5EF4-FFF2-40B4-BE49-F238E27FC236}">
                <a16:creationId xmlns:a16="http://schemas.microsoft.com/office/drawing/2014/main" id="{CC33C4E4-E33F-B32C-5278-8118AE8A5B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0514" y="7369175"/>
            <a:ext cx="3192832" cy="931275"/>
          </a:xfrm>
          <a:prstGeom prst="rect">
            <a:avLst/>
          </a:prstGeom>
        </p:spPr>
      </p:pic>
      <p:pic>
        <p:nvPicPr>
          <p:cNvPr id="73" name="Picture 72" descr="A screenshot of a computer&#10;&#10;Description automatically generated with medium confidence">
            <a:extLst>
              <a:ext uri="{FF2B5EF4-FFF2-40B4-BE49-F238E27FC236}">
                <a16:creationId xmlns:a16="http://schemas.microsoft.com/office/drawing/2014/main" id="{5F01B06D-0B3E-419C-01A9-7384DFAF5E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3570" y="5623907"/>
            <a:ext cx="6085548" cy="2335969"/>
          </a:xfrm>
          <a:prstGeom prst="rect">
            <a:avLst/>
          </a:prstGeom>
        </p:spPr>
      </p:pic>
      <p:pic>
        <p:nvPicPr>
          <p:cNvPr id="75" name="Picture 74">
            <a:extLst>
              <a:ext uri="{FF2B5EF4-FFF2-40B4-BE49-F238E27FC236}">
                <a16:creationId xmlns:a16="http://schemas.microsoft.com/office/drawing/2014/main" id="{DFD53CCF-1C5A-8229-F9DC-2AE788CAC5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70514" y="5384131"/>
            <a:ext cx="2449286" cy="5847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2466" y="526892"/>
            <a:ext cx="2344167" cy="1282899"/>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15585" y="1320623"/>
            <a:ext cx="850914" cy="850914"/>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97200" y="5062053"/>
            <a:ext cx="1448841" cy="144884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4866" y="6018477"/>
            <a:ext cx="530331" cy="530331"/>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501385" y="2171537"/>
            <a:ext cx="489694" cy="489694"/>
          </a:xfrm>
          <a:prstGeom prst="rect">
            <a:avLst/>
          </a:prstGeom>
        </p:spPr>
      </p:pic>
      <p:pic>
        <p:nvPicPr>
          <p:cNvPr id="16" name="Picture 24">
            <a:extLst>
              <a:ext uri="{FF2B5EF4-FFF2-40B4-BE49-F238E27FC236}">
                <a16:creationId xmlns:a16="http://schemas.microsoft.com/office/drawing/2014/main" id="{2FF86D9F-4301-0DDA-8174-25D32FEE8F3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0319" y="8331720"/>
            <a:ext cx="1684230" cy="1709640"/>
          </a:xfrm>
          <a:prstGeom prst="rect">
            <a:avLst/>
          </a:prstGeom>
        </p:spPr>
      </p:pic>
      <p:pic>
        <p:nvPicPr>
          <p:cNvPr id="17" name="Picture 26">
            <a:extLst>
              <a:ext uri="{FF2B5EF4-FFF2-40B4-BE49-F238E27FC236}">
                <a16:creationId xmlns:a16="http://schemas.microsoft.com/office/drawing/2014/main" id="{DFF58AED-57BB-C917-1698-64292CD9E1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524878" y="8995768"/>
            <a:ext cx="3432328" cy="1029698"/>
          </a:xfrm>
          <a:prstGeom prst="rect">
            <a:avLst/>
          </a:prstGeom>
        </p:spPr>
      </p:pic>
      <p:sp>
        <p:nvSpPr>
          <p:cNvPr id="7" name="Rectangle: Rounded Corners 6">
            <a:extLst>
              <a:ext uri="{FF2B5EF4-FFF2-40B4-BE49-F238E27FC236}">
                <a16:creationId xmlns:a16="http://schemas.microsoft.com/office/drawing/2014/main" id="{D9AF88B8-0171-05E3-6AAC-9853032CDBFF}"/>
              </a:ext>
            </a:extLst>
          </p:cNvPr>
          <p:cNvSpPr/>
          <p:nvPr/>
        </p:nvSpPr>
        <p:spPr>
          <a:xfrm>
            <a:off x="4800600" y="1019012"/>
            <a:ext cx="7467600" cy="1152525"/>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sz="4800" i="0" dirty="0">
                <a:solidFill>
                  <a:srgbClr val="FFFFFF"/>
                </a:solidFill>
                <a:effectLst/>
                <a:latin typeface="Berlin Sans FB Demi" panose="020E0802020502020306" pitchFamily="34" charset="0"/>
                <a:cs typeface="Mongolian Baiti" panose="03000500000000000000" pitchFamily="66" charset="0"/>
              </a:rPr>
              <a:t>He Uniform Initialization</a:t>
            </a:r>
          </a:p>
        </p:txBody>
      </p:sp>
      <p:sp>
        <p:nvSpPr>
          <p:cNvPr id="15" name="TextBox 14">
            <a:extLst>
              <a:ext uri="{FF2B5EF4-FFF2-40B4-BE49-F238E27FC236}">
                <a16:creationId xmlns:a16="http://schemas.microsoft.com/office/drawing/2014/main" id="{B9E75853-6C59-A9CA-5B33-2D1C0CB3C6D5}"/>
              </a:ext>
            </a:extLst>
          </p:cNvPr>
          <p:cNvSpPr txBox="1"/>
          <p:nvPr/>
        </p:nvSpPr>
        <p:spPr>
          <a:xfrm>
            <a:off x="3026633" y="2763329"/>
            <a:ext cx="10092649" cy="1138773"/>
          </a:xfrm>
          <a:prstGeom prst="rect">
            <a:avLst/>
          </a:prstGeom>
          <a:noFill/>
        </p:spPr>
        <p:txBody>
          <a:bodyPr wrap="square">
            <a:spAutoFit/>
          </a:bodyPr>
          <a:lstStyle/>
          <a:p>
            <a:r>
              <a:rPr lang="en-US" sz="3400" b="0" i="0" dirty="0">
                <a:effectLst/>
                <a:latin typeface="Mongolian Baiti" panose="03000500000000000000" pitchFamily="66" charset="0"/>
                <a:cs typeface="Mongolian Baiti" panose="03000500000000000000" pitchFamily="66" charset="0"/>
              </a:rPr>
              <a:t>He Uniform Initialization is suitable for layers where </a:t>
            </a:r>
            <a:r>
              <a:rPr lang="en-US" sz="3400" b="1" i="0" dirty="0" err="1">
                <a:effectLst/>
                <a:latin typeface="Mongolian Baiti" panose="03000500000000000000" pitchFamily="66" charset="0"/>
                <a:cs typeface="Mongolian Baiti" panose="03000500000000000000" pitchFamily="66" charset="0"/>
              </a:rPr>
              <a:t>ReLU</a:t>
            </a:r>
            <a:r>
              <a:rPr lang="en-US" sz="3400" b="1" i="0" dirty="0">
                <a:effectLst/>
                <a:latin typeface="Mongolian Baiti" panose="03000500000000000000" pitchFamily="66" charset="0"/>
                <a:cs typeface="Mongolian Baiti" panose="03000500000000000000" pitchFamily="66" charset="0"/>
              </a:rPr>
              <a:t> </a:t>
            </a:r>
            <a:r>
              <a:rPr lang="en-US" sz="3400" b="0" i="0" dirty="0">
                <a:effectLst/>
                <a:latin typeface="Mongolian Baiti" panose="03000500000000000000" pitchFamily="66" charset="0"/>
                <a:cs typeface="Mongolian Baiti" panose="03000500000000000000" pitchFamily="66" charset="0"/>
              </a:rPr>
              <a:t>activation function is used. </a:t>
            </a:r>
            <a:endParaRPr lang="en-US" sz="3400" dirty="0">
              <a:latin typeface="Mongolian Baiti" panose="03000500000000000000" pitchFamily="66" charset="0"/>
              <a:cs typeface="Mongolian Baiti" panose="03000500000000000000" pitchFamily="66" charset="0"/>
            </a:endParaRPr>
          </a:p>
        </p:txBody>
      </p:sp>
      <p:sp>
        <p:nvSpPr>
          <p:cNvPr id="21" name="TextBox 20">
            <a:extLst>
              <a:ext uri="{FF2B5EF4-FFF2-40B4-BE49-F238E27FC236}">
                <a16:creationId xmlns:a16="http://schemas.microsoft.com/office/drawing/2014/main" id="{FE176714-6895-761A-74F8-8099C7DA216E}"/>
              </a:ext>
            </a:extLst>
          </p:cNvPr>
          <p:cNvSpPr txBox="1"/>
          <p:nvPr/>
        </p:nvSpPr>
        <p:spPr>
          <a:xfrm>
            <a:off x="3026633" y="3996273"/>
            <a:ext cx="10822171" cy="1138773"/>
          </a:xfrm>
          <a:prstGeom prst="rect">
            <a:avLst/>
          </a:prstGeom>
          <a:noFill/>
        </p:spPr>
        <p:txBody>
          <a:bodyPr wrap="square">
            <a:spAutoFit/>
          </a:bodyPr>
          <a:lstStyle/>
          <a:p>
            <a:r>
              <a:rPr lang="en-US" sz="3400" b="0" i="0" dirty="0">
                <a:effectLst/>
                <a:latin typeface="Mongolian Baiti" panose="03000500000000000000" pitchFamily="66" charset="0"/>
                <a:cs typeface="Mongolian Baiti" panose="03000500000000000000" pitchFamily="66" charset="0"/>
              </a:rPr>
              <a:t>In He Uniform weight initialization, the weights are assigned from values of a uniform distribution as follows:</a:t>
            </a:r>
            <a:endParaRPr lang="en-US" sz="3400" dirty="0">
              <a:latin typeface="Mongolian Baiti" panose="03000500000000000000" pitchFamily="66" charset="0"/>
              <a:cs typeface="Mongolian Baiti" panose="03000500000000000000" pitchFamily="66" charset="0"/>
            </a:endParaRPr>
          </a:p>
        </p:txBody>
      </p:sp>
      <p:pic>
        <p:nvPicPr>
          <p:cNvPr id="24" name="Picture 23">
            <a:extLst>
              <a:ext uri="{FF2B5EF4-FFF2-40B4-BE49-F238E27FC236}">
                <a16:creationId xmlns:a16="http://schemas.microsoft.com/office/drawing/2014/main" id="{269FDF84-7BEE-F1D6-8AD8-F529EC56C25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26633" y="5548459"/>
            <a:ext cx="3962400" cy="875342"/>
          </a:xfrm>
          <a:prstGeom prst="rect">
            <a:avLst/>
          </a:prstGeom>
        </p:spPr>
      </p:pic>
      <p:pic>
        <p:nvPicPr>
          <p:cNvPr id="26" name="Picture 25" descr="Text&#10;&#10;Description automatically generated">
            <a:extLst>
              <a:ext uri="{FF2B5EF4-FFF2-40B4-BE49-F238E27FC236}">
                <a16:creationId xmlns:a16="http://schemas.microsoft.com/office/drawing/2014/main" id="{04B0D8D3-47C5-3206-170C-D568BBB745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99322" y="6622080"/>
            <a:ext cx="6530820" cy="22552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E3C6A20-9045-8ABB-0BE9-BC22CD723D4B}"/>
              </a:ext>
            </a:extLst>
          </p:cNvPr>
          <p:cNvSpPr/>
          <p:nvPr/>
        </p:nvSpPr>
        <p:spPr>
          <a:xfrm>
            <a:off x="4929872" y="1115729"/>
            <a:ext cx="7100800" cy="1093435"/>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4800" i="0" dirty="0">
                <a:solidFill>
                  <a:srgbClr val="FFFFFF"/>
                </a:solidFill>
                <a:effectLst/>
                <a:latin typeface="Mongolian Baiti" panose="03000500000000000000" pitchFamily="66" charset="0"/>
                <a:cs typeface="Mongolian Baiti" panose="03000500000000000000" pitchFamily="66" charset="0"/>
              </a:rPr>
              <a:t>He Normal Initialization</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142" y="131391"/>
            <a:ext cx="3432328" cy="1029698"/>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562564" y="1785241"/>
            <a:ext cx="423923" cy="423923"/>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13919" y="1569957"/>
            <a:ext cx="423923" cy="423923"/>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656639" y="737166"/>
            <a:ext cx="423923" cy="423923"/>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123128" y="563933"/>
            <a:ext cx="423923" cy="42392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5730" y="397383"/>
            <a:ext cx="423923" cy="423923"/>
          </a:xfrm>
          <a:prstGeom prst="rect">
            <a:avLst/>
          </a:prstGeom>
        </p:spPr>
      </p:pic>
      <p:pic>
        <p:nvPicPr>
          <p:cNvPr id="18" name="Picture 11">
            <a:extLst>
              <a:ext uri="{FF2B5EF4-FFF2-40B4-BE49-F238E27FC236}">
                <a16:creationId xmlns:a16="http://schemas.microsoft.com/office/drawing/2014/main" id="{00BFD76D-B7E5-E77B-E20C-F1C5AF3CBB5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068800" y="1238523"/>
            <a:ext cx="423923" cy="423923"/>
          </a:xfrm>
          <a:prstGeom prst="rect">
            <a:avLst/>
          </a:prstGeom>
        </p:spPr>
      </p:pic>
      <p:sp>
        <p:nvSpPr>
          <p:cNvPr id="17" name="TextBox 16">
            <a:extLst>
              <a:ext uri="{FF2B5EF4-FFF2-40B4-BE49-F238E27FC236}">
                <a16:creationId xmlns:a16="http://schemas.microsoft.com/office/drawing/2014/main" id="{806D9FC3-3E51-0365-3A59-8C118BCB7040}"/>
              </a:ext>
            </a:extLst>
          </p:cNvPr>
          <p:cNvSpPr txBox="1"/>
          <p:nvPr/>
        </p:nvSpPr>
        <p:spPr>
          <a:xfrm>
            <a:off x="3429000" y="2821577"/>
            <a:ext cx="9144000" cy="1138773"/>
          </a:xfrm>
          <a:prstGeom prst="rect">
            <a:avLst/>
          </a:prstGeom>
          <a:noFill/>
        </p:spPr>
        <p:txBody>
          <a:bodyPr wrap="square">
            <a:spAutoFit/>
          </a:bodyPr>
          <a:lstStyle/>
          <a:p>
            <a:r>
              <a:rPr lang="en-US" sz="3400" b="0" i="0" dirty="0">
                <a:effectLst/>
                <a:latin typeface="Mongolian Baiti" panose="03000500000000000000" pitchFamily="66" charset="0"/>
                <a:cs typeface="Mongolian Baiti" panose="03000500000000000000" pitchFamily="66" charset="0"/>
              </a:rPr>
              <a:t>He Uniform Initialization, too, is suitable for layers where </a:t>
            </a:r>
            <a:r>
              <a:rPr lang="en-US" sz="3400" b="1" i="0" dirty="0" err="1">
                <a:effectLst/>
                <a:latin typeface="Mongolian Baiti" panose="03000500000000000000" pitchFamily="66" charset="0"/>
                <a:cs typeface="Mongolian Baiti" panose="03000500000000000000" pitchFamily="66" charset="0"/>
              </a:rPr>
              <a:t>ReLU</a:t>
            </a:r>
            <a:r>
              <a:rPr lang="en-US" sz="3400" b="1" i="0" dirty="0">
                <a:effectLst/>
                <a:latin typeface="Mongolian Baiti" panose="03000500000000000000" pitchFamily="66" charset="0"/>
                <a:cs typeface="Mongolian Baiti" panose="03000500000000000000" pitchFamily="66" charset="0"/>
              </a:rPr>
              <a:t> </a:t>
            </a:r>
            <a:r>
              <a:rPr lang="en-US" sz="3400" b="0" i="0" dirty="0">
                <a:effectLst/>
                <a:latin typeface="Mongolian Baiti" panose="03000500000000000000" pitchFamily="66" charset="0"/>
                <a:cs typeface="Mongolian Baiti" panose="03000500000000000000" pitchFamily="66" charset="0"/>
              </a:rPr>
              <a:t>activation function is used.</a:t>
            </a:r>
            <a:endParaRPr lang="en-US" sz="3400" dirty="0">
              <a:latin typeface="Mongolian Baiti" panose="03000500000000000000" pitchFamily="66" charset="0"/>
              <a:cs typeface="Mongolian Baiti" panose="03000500000000000000" pitchFamily="66" charset="0"/>
            </a:endParaRPr>
          </a:p>
        </p:txBody>
      </p:sp>
      <p:sp>
        <p:nvSpPr>
          <p:cNvPr id="20" name="TextBox 19">
            <a:extLst>
              <a:ext uri="{FF2B5EF4-FFF2-40B4-BE49-F238E27FC236}">
                <a16:creationId xmlns:a16="http://schemas.microsoft.com/office/drawing/2014/main" id="{8BEB5749-4B98-307F-BBC7-7580CAF2BF7E}"/>
              </a:ext>
            </a:extLst>
          </p:cNvPr>
          <p:cNvSpPr txBox="1"/>
          <p:nvPr/>
        </p:nvSpPr>
        <p:spPr>
          <a:xfrm>
            <a:off x="3377032" y="4058455"/>
            <a:ext cx="10668000" cy="1138773"/>
          </a:xfrm>
          <a:prstGeom prst="rect">
            <a:avLst/>
          </a:prstGeom>
          <a:noFill/>
        </p:spPr>
        <p:txBody>
          <a:bodyPr wrap="square">
            <a:spAutoFit/>
          </a:bodyPr>
          <a:lstStyle/>
          <a:p>
            <a:r>
              <a:rPr lang="en-US" sz="3400" b="0" i="0" dirty="0">
                <a:effectLst/>
                <a:latin typeface="Mongolian Baiti" panose="03000500000000000000" pitchFamily="66" charset="0"/>
                <a:cs typeface="Mongolian Baiti" panose="03000500000000000000" pitchFamily="66" charset="0"/>
              </a:rPr>
              <a:t>In He Normal weight initialization, the weights are assigned from values of a normal distribution as follows:</a:t>
            </a:r>
            <a:endParaRPr lang="en-US" sz="3400" dirty="0">
              <a:latin typeface="Mongolian Baiti" panose="03000500000000000000" pitchFamily="66" charset="0"/>
              <a:cs typeface="Mongolian Baiti" panose="03000500000000000000" pitchFamily="66" charset="0"/>
            </a:endParaRPr>
          </a:p>
        </p:txBody>
      </p:sp>
      <p:pic>
        <p:nvPicPr>
          <p:cNvPr id="22" name="Picture 21">
            <a:extLst>
              <a:ext uri="{FF2B5EF4-FFF2-40B4-BE49-F238E27FC236}">
                <a16:creationId xmlns:a16="http://schemas.microsoft.com/office/drawing/2014/main" id="{972627BD-1885-A38B-86E7-71164AC3E04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29000" y="5547218"/>
            <a:ext cx="2449286" cy="584775"/>
          </a:xfrm>
          <a:prstGeom prst="rect">
            <a:avLst/>
          </a:prstGeom>
        </p:spPr>
      </p:pic>
      <p:sp>
        <p:nvSpPr>
          <p:cNvPr id="24" name="TextBox 23">
            <a:extLst>
              <a:ext uri="{FF2B5EF4-FFF2-40B4-BE49-F238E27FC236}">
                <a16:creationId xmlns:a16="http://schemas.microsoft.com/office/drawing/2014/main" id="{2D562C39-5DB1-F41D-60B6-95F972FA3A63}"/>
              </a:ext>
            </a:extLst>
          </p:cNvPr>
          <p:cNvSpPr txBox="1"/>
          <p:nvPr/>
        </p:nvSpPr>
        <p:spPr>
          <a:xfrm>
            <a:off x="3377032" y="6432713"/>
            <a:ext cx="3583294" cy="113877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400" b="0" i="0" u="none" strike="noStrike" cap="none" normalizeH="0" baseline="0" dirty="0">
                <a:ln>
                  <a:noFill/>
                </a:ln>
                <a:effectLst/>
                <a:latin typeface="Mongolian Baiti" panose="03000500000000000000" pitchFamily="66" charset="0"/>
                <a:cs typeface="Mongolian Baiti" panose="03000500000000000000" pitchFamily="66" charset="0"/>
              </a:rPr>
              <a:t>Here, </a:t>
            </a:r>
            <a:r>
              <a:rPr lang="el-GR" sz="3400" b="0" i="0" dirty="0">
                <a:effectLst/>
                <a:latin typeface="Helvetica Neue"/>
                <a:cs typeface="Mongolian Baiti" panose="03000500000000000000" pitchFamily="66" charset="0"/>
              </a:rPr>
              <a:t>σ</a:t>
            </a:r>
            <a:r>
              <a:rPr lang="en-US" sz="3400" b="0" i="0" dirty="0">
                <a:solidFill>
                  <a:srgbClr val="BDC1C6"/>
                </a:solidFill>
                <a:effectLst/>
                <a:latin typeface="Mongolian Baiti" panose="03000500000000000000" pitchFamily="66" charset="0"/>
                <a:cs typeface="Mongolian Baiti" panose="03000500000000000000" pitchFamily="66" charset="0"/>
              </a:rPr>
              <a:t> </a:t>
            </a:r>
            <a:r>
              <a:rPr kumimoji="0" lang="en-US" altLang="en-US" sz="3400" b="0" i="0" u="none" strike="noStrike" cap="none" normalizeH="0" baseline="0" dirty="0">
                <a:ln>
                  <a:noFill/>
                </a:ln>
                <a:effectLst/>
                <a:latin typeface="Mongolian Baiti" panose="03000500000000000000" pitchFamily="66" charset="0"/>
                <a:cs typeface="Mongolian Baiti" panose="03000500000000000000" pitchFamily="66" charset="0"/>
              </a:rPr>
              <a:t>is given by:</a:t>
            </a:r>
          </a:p>
        </p:txBody>
      </p:sp>
      <p:pic>
        <p:nvPicPr>
          <p:cNvPr id="26" name="Picture 25">
            <a:extLst>
              <a:ext uri="{FF2B5EF4-FFF2-40B4-BE49-F238E27FC236}">
                <a16:creationId xmlns:a16="http://schemas.microsoft.com/office/drawing/2014/main" id="{3CB900D6-C7AF-C096-5C48-E30565A9B6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29000" y="7354429"/>
            <a:ext cx="2449286" cy="736936"/>
          </a:xfrm>
          <a:prstGeom prst="rect">
            <a:avLst/>
          </a:prstGeom>
        </p:spPr>
      </p:pic>
      <p:pic>
        <p:nvPicPr>
          <p:cNvPr id="28" name="Picture 27" descr="Text&#10;&#10;Description automatically generated">
            <a:extLst>
              <a:ext uri="{FF2B5EF4-FFF2-40B4-BE49-F238E27FC236}">
                <a16:creationId xmlns:a16="http://schemas.microsoft.com/office/drawing/2014/main" id="{17EB4EC8-5A9A-2A81-1849-035D8766BB6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31116" y="5704820"/>
            <a:ext cx="6843409" cy="23865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02A536BF-2F2D-F85F-B424-99019A6327AF}"/>
              </a:ext>
            </a:extLst>
          </p:cNvPr>
          <p:cNvSpPr/>
          <p:nvPr/>
        </p:nvSpPr>
        <p:spPr>
          <a:xfrm>
            <a:off x="4397279" y="877205"/>
            <a:ext cx="8787976" cy="1007974"/>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5598" b="0" i="0" u="none" strike="noStrike" kern="1200" cap="none" spc="0" normalizeH="0" baseline="0" noProof="0">
                <a:ln>
                  <a:noFill/>
                </a:ln>
                <a:solidFill>
                  <a:srgbClr val="F4F6FC"/>
                </a:solidFill>
                <a:effectLst/>
                <a:uLnTx/>
                <a:uFillTx/>
                <a:latin typeface="Berlin Sans FB Demi" panose="020E0802020502020306" pitchFamily="34" charset="0"/>
                <a:cs typeface="Mongolian Baiti" panose="03000500000000000000" pitchFamily="66" charset="0"/>
              </a:rPr>
              <a:t>Batch AND Epoch</a:t>
            </a:r>
            <a:endParaRPr kumimoji="0" lang="en-US" sz="5598" b="0" i="0" u="none" strike="noStrike" kern="1200" cap="none" spc="0" normalizeH="0" baseline="0" noProof="0" dirty="0">
              <a:ln>
                <a:noFill/>
              </a:ln>
              <a:solidFill>
                <a:srgbClr val="F4F6FC"/>
              </a:solidFill>
              <a:effectLst/>
              <a:uLnTx/>
              <a:uFillTx/>
              <a:latin typeface="Berlin Sans FB Demi" panose="020E0802020502020306" pitchFamily="34" charset="0"/>
              <a:cs typeface="Mongolian Baiti" panose="03000500000000000000" pitchFamily="66" charset="0"/>
            </a:endParaRPr>
          </a:p>
        </p:txBody>
      </p:sp>
      <p:grpSp>
        <p:nvGrpSpPr>
          <p:cNvPr id="2" name="Group 2"/>
          <p:cNvGrpSpPr/>
          <p:nvPr/>
        </p:nvGrpSpPr>
        <p:grpSpPr>
          <a:xfrm>
            <a:off x="2909314" y="3361573"/>
            <a:ext cx="1033962" cy="1033962"/>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A730"/>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28314" y="3271719"/>
            <a:ext cx="1033962" cy="1033962"/>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17410" y="3389704"/>
            <a:ext cx="812522" cy="738656"/>
          </a:xfrm>
          <a:prstGeom prst="rect">
            <a:avLst/>
          </a:prstGeom>
        </p:spPr>
      </p:pic>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09844" y="5317918"/>
            <a:ext cx="812522" cy="738656"/>
          </a:xfrm>
          <a:prstGeom prst="rect">
            <a:avLst/>
          </a:prstGeom>
        </p:spPr>
      </p:pic>
      <p:pic>
        <p:nvPicPr>
          <p:cNvPr id="22" name="Picture 2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85035" y="6887412"/>
            <a:ext cx="812522" cy="738656"/>
          </a:xfrm>
          <a:prstGeom prst="rect">
            <a:avLst/>
          </a:prstGeom>
        </p:spPr>
      </p:pic>
      <p:sp>
        <p:nvSpPr>
          <p:cNvPr id="23" name="TextBox 23"/>
          <p:cNvSpPr txBox="1"/>
          <p:nvPr/>
        </p:nvSpPr>
        <p:spPr>
          <a:xfrm>
            <a:off x="4452796" y="3267506"/>
            <a:ext cx="9044777" cy="974626"/>
          </a:xfrm>
          <a:prstGeom prst="rect">
            <a:avLst/>
          </a:prstGeom>
        </p:spPr>
        <p:txBody>
          <a:bodyPr wrap="square" lIns="0" tIns="0" rIns="0" bIns="0" rtlCol="0" anchor="t">
            <a:spAutoFit/>
          </a:bodyPr>
          <a:lstStyle/>
          <a:p>
            <a:pPr marL="0" lvl="0" indent="0" algn="just">
              <a:lnSpc>
                <a:spcPts val="3814"/>
              </a:lnSpc>
              <a:spcBef>
                <a:spcPct val="0"/>
              </a:spcBef>
            </a:pPr>
            <a:r>
              <a:rPr lang="en-US" sz="3400" b="1" u="none" dirty="0">
                <a:solidFill>
                  <a:srgbClr val="050A30"/>
                </a:solidFill>
                <a:latin typeface="Mongolian Baiti" panose="03000500000000000000" pitchFamily="66" charset="0"/>
                <a:cs typeface="Mongolian Baiti" panose="03000500000000000000" pitchFamily="66" charset="0"/>
              </a:rPr>
              <a:t>Batch</a:t>
            </a:r>
            <a:r>
              <a:rPr lang="en-US" sz="3400" u="none" dirty="0">
                <a:solidFill>
                  <a:srgbClr val="050A30"/>
                </a:solidFill>
                <a:latin typeface="Mongolian Baiti" panose="03000500000000000000" pitchFamily="66" charset="0"/>
                <a:cs typeface="Mongolian Baiti" panose="03000500000000000000" pitchFamily="66" charset="0"/>
              </a:rPr>
              <a:t>: Is the number of samples that will be passed through to the network at one time.</a:t>
            </a:r>
          </a:p>
        </p:txBody>
      </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0482" y="8191500"/>
            <a:ext cx="1609162" cy="1633440"/>
          </a:xfrm>
          <a:prstGeom prst="rect">
            <a:avLst/>
          </a:prstGeom>
        </p:spPr>
      </p:pic>
      <p:pic>
        <p:nvPicPr>
          <p:cNvPr id="25" name="Picture 2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73512" y="877205"/>
            <a:ext cx="1561364" cy="854492"/>
          </a:xfrm>
          <a:prstGeom prst="rect">
            <a:avLst/>
          </a:prstGeom>
        </p:spPr>
      </p:pic>
      <p:pic>
        <p:nvPicPr>
          <p:cNvPr id="26" name="Picture 2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656485" y="7983965"/>
            <a:ext cx="3432328" cy="1029698"/>
          </a:xfrm>
          <a:prstGeom prst="rect">
            <a:avLst/>
          </a:prstGeom>
        </p:spPr>
      </p:pic>
      <p:pic>
        <p:nvPicPr>
          <p:cNvPr id="27" name="Picture 2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497573" y="3504411"/>
            <a:ext cx="850914" cy="850914"/>
          </a:xfrm>
          <a:prstGeom prst="rect">
            <a:avLst/>
          </a:prstGeom>
        </p:spPr>
      </p:pic>
      <p:pic>
        <p:nvPicPr>
          <p:cNvPr id="28" name="Picture 28"/>
          <p:cNvPicPr>
            <a:picLocks noChangeAspect="1"/>
          </p:cNvPicPr>
          <p:nvPr/>
        </p:nvPicPr>
        <p:blipFill>
          <a:blip r:embed="rId13"/>
          <a:srcRect/>
          <a:stretch>
            <a:fillRect/>
          </a:stretch>
        </p:blipFill>
        <p:spPr>
          <a:xfrm>
            <a:off x="15187616" y="618993"/>
            <a:ext cx="2544403" cy="2485034"/>
          </a:xfrm>
          <a:prstGeom prst="rect">
            <a:avLst/>
          </a:prstGeom>
        </p:spPr>
      </p:pic>
      <p:pic>
        <p:nvPicPr>
          <p:cNvPr id="33" name="Picture 3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816211" y="5539593"/>
            <a:ext cx="562475" cy="562475"/>
          </a:xfrm>
          <a:prstGeom prst="rect">
            <a:avLst/>
          </a:prstGeom>
        </p:spPr>
      </p:pic>
      <p:grpSp>
        <p:nvGrpSpPr>
          <p:cNvPr id="31" name="Group 2">
            <a:extLst>
              <a:ext uri="{FF2B5EF4-FFF2-40B4-BE49-F238E27FC236}">
                <a16:creationId xmlns:a16="http://schemas.microsoft.com/office/drawing/2014/main" id="{FDF04677-BA60-B193-F0F9-807622EE9148}"/>
              </a:ext>
            </a:extLst>
          </p:cNvPr>
          <p:cNvGrpSpPr/>
          <p:nvPr/>
        </p:nvGrpSpPr>
        <p:grpSpPr>
          <a:xfrm>
            <a:off x="2909314" y="5068106"/>
            <a:ext cx="1033962" cy="1033962"/>
            <a:chOff x="0" y="0"/>
            <a:chExt cx="812800" cy="812800"/>
          </a:xfrm>
          <a:solidFill>
            <a:schemeClr val="bg1">
              <a:lumMod val="65000"/>
            </a:schemeClr>
          </a:solidFill>
        </p:grpSpPr>
        <p:sp>
          <p:nvSpPr>
            <p:cNvPr id="35" name="Freeform 3">
              <a:extLst>
                <a:ext uri="{FF2B5EF4-FFF2-40B4-BE49-F238E27FC236}">
                  <a16:creationId xmlns:a16="http://schemas.microsoft.com/office/drawing/2014/main" id="{430362A7-B01A-5F09-9761-7DCB5512831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36" name="TextBox 4">
              <a:extLst>
                <a:ext uri="{FF2B5EF4-FFF2-40B4-BE49-F238E27FC236}">
                  <a16:creationId xmlns:a16="http://schemas.microsoft.com/office/drawing/2014/main" id="{D40418A8-BAD7-D0FE-6544-5E8EBF51C6FF}"/>
                </a:ext>
              </a:extLst>
            </p:cNvPr>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grpSp>
        <p:nvGrpSpPr>
          <p:cNvPr id="37" name="Group 5">
            <a:extLst>
              <a:ext uri="{FF2B5EF4-FFF2-40B4-BE49-F238E27FC236}">
                <a16:creationId xmlns:a16="http://schemas.microsoft.com/office/drawing/2014/main" id="{B26F752A-195D-FB25-2149-FC522798DA7B}"/>
              </a:ext>
            </a:extLst>
          </p:cNvPr>
          <p:cNvGrpSpPr/>
          <p:nvPr/>
        </p:nvGrpSpPr>
        <p:grpSpPr>
          <a:xfrm>
            <a:off x="2731209" y="4939048"/>
            <a:ext cx="1033962" cy="1033962"/>
            <a:chOff x="0" y="0"/>
            <a:chExt cx="812800" cy="812800"/>
          </a:xfrm>
        </p:grpSpPr>
        <p:sp>
          <p:nvSpPr>
            <p:cNvPr id="38" name="Freeform 6">
              <a:extLst>
                <a:ext uri="{FF2B5EF4-FFF2-40B4-BE49-F238E27FC236}">
                  <a16:creationId xmlns:a16="http://schemas.microsoft.com/office/drawing/2014/main" id="{A5B793E0-6B0C-E75A-5636-B83782945D7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9" name="TextBox 7">
              <a:extLst>
                <a:ext uri="{FF2B5EF4-FFF2-40B4-BE49-F238E27FC236}">
                  <a16:creationId xmlns:a16="http://schemas.microsoft.com/office/drawing/2014/main" id="{8D923017-E06B-0476-FB5D-97C3552DD36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40" name="Picture 8">
            <a:extLst>
              <a:ext uri="{FF2B5EF4-FFF2-40B4-BE49-F238E27FC236}">
                <a16:creationId xmlns:a16="http://schemas.microsoft.com/office/drawing/2014/main" id="{1180605E-AB5E-5724-BC06-829E09625D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39034" y="5033173"/>
            <a:ext cx="812522" cy="738656"/>
          </a:xfrm>
          <a:prstGeom prst="rect">
            <a:avLst/>
          </a:prstGeom>
        </p:spPr>
      </p:pic>
      <p:sp>
        <p:nvSpPr>
          <p:cNvPr id="43" name="TextBox 42">
            <a:extLst>
              <a:ext uri="{FF2B5EF4-FFF2-40B4-BE49-F238E27FC236}">
                <a16:creationId xmlns:a16="http://schemas.microsoft.com/office/drawing/2014/main" id="{DD3184D0-2E3C-2F19-86FE-74D37CA3C0EF}"/>
              </a:ext>
            </a:extLst>
          </p:cNvPr>
          <p:cNvSpPr txBox="1"/>
          <p:nvPr/>
        </p:nvSpPr>
        <p:spPr>
          <a:xfrm>
            <a:off x="4447516" y="4795551"/>
            <a:ext cx="9144000" cy="1661993"/>
          </a:xfrm>
          <a:prstGeom prst="rect">
            <a:avLst/>
          </a:prstGeom>
          <a:noFill/>
        </p:spPr>
        <p:txBody>
          <a:bodyPr wrap="square">
            <a:spAutoFit/>
          </a:bodyPr>
          <a:lstStyle/>
          <a:p>
            <a:pPr algn="just"/>
            <a:r>
              <a:rPr lang="en-US" sz="3400" b="1" u="none" dirty="0">
                <a:solidFill>
                  <a:srgbClr val="050A30"/>
                </a:solidFill>
                <a:latin typeface="Mongolian Baiti" panose="03000500000000000000" pitchFamily="66" charset="0"/>
                <a:cs typeface="Mongolian Baiti" panose="03000500000000000000" pitchFamily="66" charset="0"/>
              </a:rPr>
              <a:t>Epoch</a:t>
            </a:r>
            <a:r>
              <a:rPr lang="en-US" sz="3400" u="none" dirty="0">
                <a:solidFill>
                  <a:srgbClr val="050A30"/>
                </a:solidFill>
                <a:latin typeface="Mongolian Baiti" panose="03000500000000000000" pitchFamily="66" charset="0"/>
                <a:cs typeface="Mongolian Baiti" panose="03000500000000000000" pitchFamily="66" charset="0"/>
              </a:rPr>
              <a:t>: I</a:t>
            </a:r>
            <a:r>
              <a:rPr lang="en-US" sz="3400" b="0" i="0" dirty="0">
                <a:effectLst/>
                <a:latin typeface="Mongolian Baiti" panose="03000500000000000000" pitchFamily="66" charset="0"/>
                <a:cs typeface="Mongolian Baiti" panose="03000500000000000000" pitchFamily="66" charset="0"/>
              </a:rPr>
              <a:t>s a hyperparameter that defines the number times that the learning algorithm will work through the entire training dataset.</a:t>
            </a:r>
            <a:endParaRPr lang="en-US" sz="3400" dirty="0">
              <a:latin typeface="Mongolian Baiti" panose="03000500000000000000" pitchFamily="66" charset="0"/>
              <a:cs typeface="Mongolian Baiti" panose="03000500000000000000" pitchFamily="66" charset="0"/>
            </a:endParaRPr>
          </a:p>
        </p:txBody>
      </p:sp>
      <p:pic>
        <p:nvPicPr>
          <p:cNvPr id="44" name="Picture 28">
            <a:extLst>
              <a:ext uri="{FF2B5EF4-FFF2-40B4-BE49-F238E27FC236}">
                <a16:creationId xmlns:a16="http://schemas.microsoft.com/office/drawing/2014/main" id="{C8BC8C59-DF45-5F5A-1C0B-456C627E508B}"/>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54386"/>
          <a:stretch/>
        </p:blipFill>
        <p:spPr>
          <a:xfrm flipH="1">
            <a:off x="16354590" y="6051749"/>
            <a:ext cx="1981200" cy="4251580"/>
          </a:xfrm>
          <a:prstGeom prst="rect">
            <a:avLst/>
          </a:prstGeom>
        </p:spPr>
      </p:pic>
    </p:spTree>
    <p:extLst>
      <p:ext uri="{BB962C8B-B14F-4D97-AF65-F5344CB8AC3E}">
        <p14:creationId xmlns:p14="http://schemas.microsoft.com/office/powerpoint/2010/main" val="3024408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26"/>
          <p:cNvSpPr/>
          <p:nvPr/>
        </p:nvSpPr>
        <p:spPr>
          <a:xfrm rot="5400000">
            <a:off x="6970395" y="5752433"/>
            <a:ext cx="3660680" cy="12750"/>
          </a:xfrm>
          <a:prstGeom prst="line">
            <a:avLst/>
          </a:prstGeom>
          <a:ln w="38100" cap="flat">
            <a:solidFill>
              <a:srgbClr val="422652"/>
            </a:solidFill>
            <a:prstDash val="solid"/>
            <a:headEnd type="none" w="sm" len="sm"/>
            <a:tailEnd type="none" w="sm" len="sm"/>
          </a:ln>
        </p:spPr>
      </p:sp>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74700" y="958482"/>
            <a:ext cx="2168999" cy="1187034"/>
          </a:xfrm>
          <a:prstGeom prst="rect">
            <a:avLst/>
          </a:prstGeom>
        </p:spPr>
      </p:pic>
      <p:pic>
        <p:nvPicPr>
          <p:cNvPr id="28" name="Picture 2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59200" y="8367458"/>
            <a:ext cx="1828800" cy="1919542"/>
          </a:xfrm>
          <a:prstGeom prst="rect">
            <a:avLst/>
          </a:prstGeom>
        </p:spPr>
      </p:pic>
      <p:sp>
        <p:nvSpPr>
          <p:cNvPr id="32" name="TextBox 32"/>
          <p:cNvSpPr txBox="1"/>
          <p:nvPr/>
        </p:nvSpPr>
        <p:spPr>
          <a:xfrm>
            <a:off x="2132325" y="3768123"/>
            <a:ext cx="5923931" cy="1232325"/>
          </a:xfrm>
          <a:prstGeom prst="rect">
            <a:avLst/>
          </a:prstGeom>
        </p:spPr>
        <p:txBody>
          <a:bodyPr wrap="square" lIns="0" tIns="0" rIns="0" bIns="0" rtlCol="0" anchor="t">
            <a:spAutoFit/>
          </a:bodyPr>
          <a:lstStyle/>
          <a:p>
            <a:pPr marL="0" lvl="0" indent="0" algn="just">
              <a:lnSpc>
                <a:spcPts val="5040"/>
              </a:lnSpc>
              <a:spcBef>
                <a:spcPct val="0"/>
              </a:spcBef>
            </a:pPr>
            <a:r>
              <a:rPr lang="en-US" sz="3200" b="0" i="0" dirty="0">
                <a:effectLst/>
                <a:latin typeface="Mongolian Baiti" panose="03000500000000000000" pitchFamily="66" charset="0"/>
                <a:cs typeface="Mongolian Baiti" panose="03000500000000000000" pitchFamily="66" charset="0"/>
              </a:rPr>
              <a:t>Number of samples processed before the model is updated.</a:t>
            </a:r>
            <a:endParaRPr lang="en-US" sz="3200" u="none" dirty="0">
              <a:latin typeface="Mongolian Baiti" panose="03000500000000000000" pitchFamily="66" charset="0"/>
              <a:cs typeface="Mongolian Baiti" panose="03000500000000000000" pitchFamily="66" charset="0"/>
            </a:endParaRPr>
          </a:p>
        </p:txBody>
      </p:sp>
      <p:sp>
        <p:nvSpPr>
          <p:cNvPr id="37" name="TextBox 37"/>
          <p:cNvSpPr txBox="1"/>
          <p:nvPr/>
        </p:nvSpPr>
        <p:spPr>
          <a:xfrm>
            <a:off x="2029585" y="5562247"/>
            <a:ext cx="6024570" cy="1856727"/>
          </a:xfrm>
          <a:prstGeom prst="rect">
            <a:avLst/>
          </a:prstGeom>
        </p:spPr>
        <p:txBody>
          <a:bodyPr wrap="square" lIns="0" tIns="0" rIns="0" bIns="0" rtlCol="0" anchor="t">
            <a:spAutoFit/>
          </a:bodyPr>
          <a:lstStyle/>
          <a:p>
            <a:pPr marL="0" lvl="0" indent="0" algn="just">
              <a:lnSpc>
                <a:spcPts val="5040"/>
              </a:lnSpc>
              <a:spcBef>
                <a:spcPct val="0"/>
              </a:spcBef>
            </a:pPr>
            <a:r>
              <a:rPr lang="en-US" sz="3200" u="none" dirty="0">
                <a:latin typeface="Mongolian Baiti" panose="03000500000000000000" pitchFamily="66" charset="0"/>
                <a:cs typeface="Mongolian Baiti" panose="03000500000000000000" pitchFamily="66" charset="0"/>
              </a:rPr>
              <a:t>The </a:t>
            </a:r>
            <a:r>
              <a:rPr lang="en-US" sz="3200" b="0" i="0" dirty="0">
                <a:effectLst/>
                <a:latin typeface="Mongolian Baiti" panose="03000500000000000000" pitchFamily="66" charset="0"/>
                <a:cs typeface="Mongolian Baiti" panose="03000500000000000000" pitchFamily="66" charset="0"/>
              </a:rPr>
              <a:t>size must be between one and number of samples in the training dataset.</a:t>
            </a:r>
            <a:endParaRPr lang="en-US" sz="3200" u="none" dirty="0">
              <a:latin typeface="Mongolian Baiti" panose="03000500000000000000" pitchFamily="66" charset="0"/>
              <a:cs typeface="Mongolian Baiti" panose="03000500000000000000" pitchFamily="66" charset="0"/>
            </a:endParaRPr>
          </a:p>
        </p:txBody>
      </p:sp>
      <p:sp>
        <p:nvSpPr>
          <p:cNvPr id="38" name="TextBox 38"/>
          <p:cNvSpPr txBox="1"/>
          <p:nvPr/>
        </p:nvSpPr>
        <p:spPr>
          <a:xfrm>
            <a:off x="9841620" y="3768123"/>
            <a:ext cx="7722627" cy="1242007"/>
          </a:xfrm>
          <a:prstGeom prst="rect">
            <a:avLst/>
          </a:prstGeom>
        </p:spPr>
        <p:txBody>
          <a:bodyPr wrap="square" lIns="0" tIns="0" rIns="0" bIns="0" rtlCol="0" anchor="t">
            <a:spAutoFit/>
          </a:bodyPr>
          <a:lstStyle/>
          <a:p>
            <a:pPr algn="just">
              <a:lnSpc>
                <a:spcPts val="5040"/>
              </a:lnSpc>
              <a:spcBef>
                <a:spcPct val="0"/>
              </a:spcBef>
            </a:pPr>
            <a:r>
              <a:rPr lang="en-US" sz="3200" b="0" i="0" dirty="0">
                <a:effectLst/>
                <a:latin typeface="Mongolian Baiti" panose="03000500000000000000" pitchFamily="66" charset="0"/>
                <a:cs typeface="Mongolian Baiti" panose="03000500000000000000" pitchFamily="66" charset="0"/>
              </a:rPr>
              <a:t>Number of complete passes through </a:t>
            </a:r>
          </a:p>
          <a:p>
            <a:pPr algn="just">
              <a:lnSpc>
                <a:spcPts val="5040"/>
              </a:lnSpc>
              <a:spcBef>
                <a:spcPct val="0"/>
              </a:spcBef>
            </a:pPr>
            <a:r>
              <a:rPr lang="en-US" sz="3200" b="0" i="0" dirty="0">
                <a:effectLst/>
                <a:latin typeface="Mongolian Baiti" panose="03000500000000000000" pitchFamily="66" charset="0"/>
                <a:cs typeface="Mongolian Baiti" panose="03000500000000000000" pitchFamily="66" charset="0"/>
              </a:rPr>
              <a:t>the training dataset.</a:t>
            </a:r>
            <a:endParaRPr lang="en-US" sz="3200" u="none" dirty="0">
              <a:latin typeface="Mongolian Baiti" panose="03000500000000000000" pitchFamily="66" charset="0"/>
              <a:cs typeface="Mongolian Baiti" panose="03000500000000000000" pitchFamily="66" charset="0"/>
            </a:endParaRPr>
          </a:p>
        </p:txBody>
      </p:sp>
      <p:pic>
        <p:nvPicPr>
          <p:cNvPr id="39" name="Picture 3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2325" y="223037"/>
            <a:ext cx="3432328" cy="1029698"/>
          </a:xfrm>
          <a:prstGeom prst="rect">
            <a:avLst/>
          </a:prstGeom>
        </p:spPr>
      </p:pic>
      <p:sp>
        <p:nvSpPr>
          <p:cNvPr id="40" name="Rectangle: Rounded Corners 39">
            <a:extLst>
              <a:ext uri="{FF2B5EF4-FFF2-40B4-BE49-F238E27FC236}">
                <a16:creationId xmlns:a16="http://schemas.microsoft.com/office/drawing/2014/main" id="{39581849-36CF-43A8-015E-79CED4B0B104}"/>
              </a:ext>
            </a:extLst>
          </p:cNvPr>
          <p:cNvSpPr/>
          <p:nvPr/>
        </p:nvSpPr>
        <p:spPr>
          <a:xfrm>
            <a:off x="5980205" y="957277"/>
            <a:ext cx="5643429" cy="1093435"/>
          </a:xfrm>
          <a:prstGeom prst="roundRect">
            <a:avLst>
              <a:gd name="adj" fmla="val 35101"/>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6151" b="0" i="0" u="none" strike="noStrike" kern="1200" cap="none" spc="0" normalizeH="0" baseline="0" noProof="0" dirty="0">
                <a:ln>
                  <a:noFill/>
                </a:ln>
                <a:solidFill>
                  <a:srgbClr val="F4F6FC"/>
                </a:solidFill>
                <a:effectLst/>
                <a:uLnTx/>
                <a:uFillTx/>
                <a:latin typeface="Berlin Sans FB Demi" panose="020E0802020502020306" pitchFamily="34" charset="0"/>
                <a:cs typeface="Mongolian Baiti" panose="03000500000000000000" pitchFamily="66" charset="0"/>
              </a:rPr>
              <a:t>COMPARISON</a:t>
            </a:r>
            <a:endParaRPr kumimoji="0" lang="en-US" sz="5598" b="0" i="0" u="none" strike="noStrike" kern="1200" cap="none" spc="0" normalizeH="0" baseline="0" noProof="0" dirty="0">
              <a:ln>
                <a:noFill/>
              </a:ln>
              <a:solidFill>
                <a:srgbClr val="F4F6FC"/>
              </a:solidFill>
              <a:effectLst/>
              <a:uLnTx/>
              <a:uFillTx/>
              <a:latin typeface="Berlin Sans FB Demi" panose="020E0802020502020306" pitchFamily="34" charset="0"/>
              <a:cs typeface="Mongolian Baiti" panose="03000500000000000000" pitchFamily="66" charset="0"/>
            </a:endParaRPr>
          </a:p>
        </p:txBody>
      </p:sp>
      <p:sp>
        <p:nvSpPr>
          <p:cNvPr id="30" name="Oval 29">
            <a:extLst>
              <a:ext uri="{FF2B5EF4-FFF2-40B4-BE49-F238E27FC236}">
                <a16:creationId xmlns:a16="http://schemas.microsoft.com/office/drawing/2014/main" id="{086FC17D-056D-9723-764B-4EF79F60A92D}"/>
              </a:ext>
            </a:extLst>
          </p:cNvPr>
          <p:cNvSpPr/>
          <p:nvPr/>
        </p:nvSpPr>
        <p:spPr>
          <a:xfrm>
            <a:off x="1445753" y="3946629"/>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BDBCEEDE-8E72-1D14-C9B0-AF93376231C1}"/>
              </a:ext>
            </a:extLst>
          </p:cNvPr>
          <p:cNvSpPr/>
          <p:nvPr/>
        </p:nvSpPr>
        <p:spPr>
          <a:xfrm>
            <a:off x="9193823" y="5546925"/>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7C6F1B9-EDDF-0F72-1EBE-78D21701D601}"/>
              </a:ext>
            </a:extLst>
          </p:cNvPr>
          <p:cNvSpPr/>
          <p:nvPr/>
        </p:nvSpPr>
        <p:spPr>
          <a:xfrm>
            <a:off x="9191047" y="3946629"/>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FF9B7CBA-1A66-16FA-F26B-14ED9719A8EA}"/>
              </a:ext>
            </a:extLst>
          </p:cNvPr>
          <p:cNvSpPr/>
          <p:nvPr/>
        </p:nvSpPr>
        <p:spPr>
          <a:xfrm>
            <a:off x="1437804" y="5709378"/>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336FF546-95FF-9156-0FA8-E4A0882E556D}"/>
              </a:ext>
            </a:extLst>
          </p:cNvPr>
          <p:cNvSpPr txBox="1"/>
          <p:nvPr/>
        </p:nvSpPr>
        <p:spPr>
          <a:xfrm>
            <a:off x="9729357" y="5272971"/>
            <a:ext cx="7356556" cy="1365887"/>
          </a:xfrm>
          <a:prstGeom prst="rect">
            <a:avLst/>
          </a:prstGeom>
          <a:noFill/>
        </p:spPr>
        <p:txBody>
          <a:bodyPr wrap="square">
            <a:spAutoFit/>
          </a:bodyPr>
          <a:lstStyle/>
          <a:p>
            <a:pPr marL="0" lvl="0" indent="0">
              <a:lnSpc>
                <a:spcPts val="5159"/>
              </a:lnSpc>
              <a:spcBef>
                <a:spcPct val="0"/>
              </a:spcBef>
            </a:pPr>
            <a:r>
              <a:rPr lang="en-US" sz="3200" b="0" i="0" dirty="0">
                <a:effectLst/>
                <a:latin typeface="Mongolian Baiti" panose="03000500000000000000" pitchFamily="66" charset="0"/>
                <a:cs typeface="Mongolian Baiti" panose="03000500000000000000" pitchFamily="66" charset="0"/>
              </a:rPr>
              <a:t>The number of epochs can be set to an integer value between one and infinity.</a:t>
            </a:r>
            <a:endParaRPr lang="en-US" sz="3200" dirty="0">
              <a:latin typeface="Mongolian Baiti" panose="03000500000000000000" pitchFamily="66" charset="0"/>
              <a:cs typeface="Mongolian Baiti" panose="03000500000000000000" pitchFamily="66" charset="0"/>
            </a:endParaRPr>
          </a:p>
        </p:txBody>
      </p:sp>
      <p:sp>
        <p:nvSpPr>
          <p:cNvPr id="7" name="TextBox 6">
            <a:extLst>
              <a:ext uri="{FF2B5EF4-FFF2-40B4-BE49-F238E27FC236}">
                <a16:creationId xmlns:a16="http://schemas.microsoft.com/office/drawing/2014/main" id="{65F40E6F-625D-2D0D-5FC6-92990F99F2F2}"/>
              </a:ext>
            </a:extLst>
          </p:cNvPr>
          <p:cNvSpPr txBox="1"/>
          <p:nvPr/>
        </p:nvSpPr>
        <p:spPr>
          <a:xfrm>
            <a:off x="3631043" y="2735278"/>
            <a:ext cx="1596872" cy="697242"/>
          </a:xfrm>
          <a:prstGeom prst="rect">
            <a:avLst/>
          </a:prstGeom>
          <a:noFill/>
        </p:spPr>
        <p:txBody>
          <a:bodyPr wrap="square">
            <a:spAutoFit/>
          </a:bodyPr>
          <a:lstStyle/>
          <a:p>
            <a:pPr marL="0" lvl="0" indent="0">
              <a:lnSpc>
                <a:spcPts val="5040"/>
              </a:lnSpc>
              <a:spcBef>
                <a:spcPct val="0"/>
              </a:spcBef>
            </a:pPr>
            <a:r>
              <a:rPr lang="en-US" sz="3600" b="1" u="sng" dirty="0">
                <a:solidFill>
                  <a:srgbClr val="000000"/>
                </a:solidFill>
                <a:latin typeface="Mongolian Baiti" panose="03000500000000000000" pitchFamily="66" charset="0"/>
                <a:cs typeface="Mongolian Baiti" panose="03000500000000000000" pitchFamily="66" charset="0"/>
              </a:rPr>
              <a:t>Batch</a:t>
            </a:r>
          </a:p>
        </p:txBody>
      </p:sp>
      <p:sp>
        <p:nvSpPr>
          <p:cNvPr id="11" name="TextBox 10">
            <a:extLst>
              <a:ext uri="{FF2B5EF4-FFF2-40B4-BE49-F238E27FC236}">
                <a16:creationId xmlns:a16="http://schemas.microsoft.com/office/drawing/2014/main" id="{E1E2C170-3EE0-947E-8673-35CA36403780}"/>
              </a:ext>
            </a:extLst>
          </p:cNvPr>
          <p:cNvSpPr txBox="1"/>
          <p:nvPr/>
        </p:nvSpPr>
        <p:spPr>
          <a:xfrm>
            <a:off x="11899353" y="2697274"/>
            <a:ext cx="1596870" cy="697242"/>
          </a:xfrm>
          <a:prstGeom prst="rect">
            <a:avLst/>
          </a:prstGeom>
          <a:noFill/>
        </p:spPr>
        <p:txBody>
          <a:bodyPr wrap="square">
            <a:spAutoFit/>
          </a:bodyPr>
          <a:lstStyle/>
          <a:p>
            <a:pPr marL="0" lvl="0" indent="0">
              <a:lnSpc>
                <a:spcPts val="5040"/>
              </a:lnSpc>
              <a:spcBef>
                <a:spcPct val="0"/>
              </a:spcBef>
            </a:pPr>
            <a:r>
              <a:rPr lang="en-US" sz="3600" b="1" u="sng" dirty="0">
                <a:solidFill>
                  <a:srgbClr val="000000"/>
                </a:solidFill>
                <a:latin typeface="Mongolian Baiti" panose="03000500000000000000" pitchFamily="66" charset="0"/>
                <a:cs typeface="Mongolian Baiti" panose="03000500000000000000" pitchFamily="66" charset="0"/>
              </a:rPr>
              <a:t>Epoch</a:t>
            </a:r>
          </a:p>
        </p:txBody>
      </p:sp>
    </p:spTree>
    <p:extLst>
      <p:ext uri="{BB962C8B-B14F-4D97-AF65-F5344CB8AC3E}">
        <p14:creationId xmlns:p14="http://schemas.microsoft.com/office/powerpoint/2010/main" val="1446060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E3C6A20-9045-8ABB-0BE9-BC22CD723D4B}"/>
              </a:ext>
            </a:extLst>
          </p:cNvPr>
          <p:cNvSpPr/>
          <p:nvPr/>
        </p:nvSpPr>
        <p:spPr>
          <a:xfrm>
            <a:off x="5029200" y="1542975"/>
            <a:ext cx="7100800" cy="1382620"/>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4800" i="0" dirty="0">
                <a:solidFill>
                  <a:srgbClr val="FFFFFF"/>
                </a:solidFill>
                <a:effectLst/>
                <a:latin typeface="Berlin Sans FB Demi" panose="020E0802020502020306" pitchFamily="34" charset="0"/>
                <a:cs typeface="Mongolian Baiti" panose="03000500000000000000" pitchFamily="66" charset="0"/>
              </a:rPr>
              <a:t>Batch Normalization</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8142" y="131391"/>
            <a:ext cx="3432328" cy="1029698"/>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493807" y="2501672"/>
            <a:ext cx="423923" cy="423923"/>
          </a:xfrm>
          <a:prstGeom prst="rect">
            <a:avLst/>
          </a:prstGeom>
        </p:spPr>
      </p:pic>
      <p:pic>
        <p:nvPicPr>
          <p:cNvPr id="9" name="Picture 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713919" y="1569957"/>
            <a:ext cx="423923" cy="423923"/>
          </a:xfrm>
          <a:prstGeom prst="rect">
            <a:avLst/>
          </a:prstGeom>
        </p:spPr>
      </p:pic>
      <p:pic>
        <p:nvPicPr>
          <p:cNvPr id="11" name="Picture 1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010400" y="6195145"/>
            <a:ext cx="423923" cy="423923"/>
          </a:xfrm>
          <a:prstGeom prst="rect">
            <a:avLst/>
          </a:prstGeom>
        </p:spPr>
      </p:pic>
      <p:pic>
        <p:nvPicPr>
          <p:cNvPr id="12" name="Picture 1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610740" y="1785241"/>
            <a:ext cx="423923" cy="423923"/>
          </a:xfrm>
          <a:prstGeom prst="rect">
            <a:avLst/>
          </a:prstGeom>
        </p:spPr>
      </p:pic>
      <p:pic>
        <p:nvPicPr>
          <p:cNvPr id="14" name="Picture 14"/>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345730" y="397383"/>
            <a:ext cx="423923" cy="423923"/>
          </a:xfrm>
          <a:prstGeom prst="rect">
            <a:avLst/>
          </a:prstGeom>
        </p:spPr>
      </p:pic>
      <p:pic>
        <p:nvPicPr>
          <p:cNvPr id="18" name="Picture 11">
            <a:extLst>
              <a:ext uri="{FF2B5EF4-FFF2-40B4-BE49-F238E27FC236}">
                <a16:creationId xmlns:a16="http://schemas.microsoft.com/office/drawing/2014/main" id="{00BFD76D-B7E5-E77B-E20C-F1C5AF3CBB5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729208" y="4704303"/>
            <a:ext cx="423923" cy="423923"/>
          </a:xfrm>
          <a:prstGeom prst="rect">
            <a:avLst/>
          </a:prstGeom>
        </p:spPr>
      </p:pic>
      <p:sp>
        <p:nvSpPr>
          <p:cNvPr id="17" name="TextBox 16">
            <a:extLst>
              <a:ext uri="{FF2B5EF4-FFF2-40B4-BE49-F238E27FC236}">
                <a16:creationId xmlns:a16="http://schemas.microsoft.com/office/drawing/2014/main" id="{806D9FC3-3E51-0365-3A59-8C118BCB7040}"/>
              </a:ext>
            </a:extLst>
          </p:cNvPr>
          <p:cNvSpPr txBox="1"/>
          <p:nvPr/>
        </p:nvSpPr>
        <p:spPr>
          <a:xfrm>
            <a:off x="3768062" y="3983676"/>
            <a:ext cx="11201400" cy="1661993"/>
          </a:xfrm>
          <a:prstGeom prst="rect">
            <a:avLst/>
          </a:prstGeom>
          <a:noFill/>
        </p:spPr>
        <p:txBody>
          <a:bodyPr wrap="square">
            <a:spAutoFit/>
          </a:bodyPr>
          <a:lstStyle/>
          <a:p>
            <a:pPr algn="just"/>
            <a:r>
              <a:rPr lang="en-US" sz="3400" dirty="0">
                <a:latin typeface="Mongolian Baiti" panose="03000500000000000000" pitchFamily="66" charset="0"/>
                <a:cs typeface="Mongolian Baiti" panose="03000500000000000000" pitchFamily="66" charset="0"/>
              </a:rPr>
              <a:t>I</a:t>
            </a:r>
            <a:r>
              <a:rPr lang="en-US" sz="3400" b="0" i="0" dirty="0">
                <a:effectLst/>
                <a:latin typeface="Mongolian Baiti" panose="03000500000000000000" pitchFamily="66" charset="0"/>
                <a:cs typeface="Mongolian Baiti" panose="03000500000000000000" pitchFamily="66" charset="0"/>
              </a:rPr>
              <a:t>s a method used to make training of </a:t>
            </a:r>
            <a:r>
              <a:rPr lang="en-US" sz="3400" dirty="0">
                <a:latin typeface="Mongolian Baiti" panose="03000500000000000000" pitchFamily="66" charset="0"/>
                <a:cs typeface="Mongolian Baiti" panose="03000500000000000000" pitchFamily="66" charset="0"/>
              </a:rPr>
              <a:t>artificial neural network </a:t>
            </a:r>
            <a:r>
              <a:rPr lang="en-US" sz="3400" b="0" i="0" dirty="0">
                <a:effectLst/>
                <a:latin typeface="Mongolian Baiti" panose="03000500000000000000" pitchFamily="66" charset="0"/>
                <a:cs typeface="Mongolian Baiti" panose="03000500000000000000" pitchFamily="66" charset="0"/>
              </a:rPr>
              <a:t>Faster and more stable through normalization of the layers' inputs by re-centering and re-scaling.</a:t>
            </a:r>
            <a:endParaRPr lang="en-US" sz="3400" dirty="0">
              <a:latin typeface="Mongolian Baiti" panose="03000500000000000000" pitchFamily="66" charset="0"/>
              <a:cs typeface="Mongolian Baiti" panose="03000500000000000000" pitchFamily="66" charset="0"/>
            </a:endParaRPr>
          </a:p>
        </p:txBody>
      </p:sp>
      <p:pic>
        <p:nvPicPr>
          <p:cNvPr id="2" name="Picture 60">
            <a:extLst>
              <a:ext uri="{FF2B5EF4-FFF2-40B4-BE49-F238E27FC236}">
                <a16:creationId xmlns:a16="http://schemas.microsoft.com/office/drawing/2014/main" id="{E55FCDCD-48B1-1C61-9D42-1C2D731E6BF5}"/>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3269911" y="7017304"/>
            <a:ext cx="2617042" cy="2010313"/>
          </a:xfrm>
          <a:prstGeom prst="rect">
            <a:avLst/>
          </a:prstGeom>
        </p:spPr>
      </p:pic>
      <p:pic>
        <p:nvPicPr>
          <p:cNvPr id="3" name="Picture 24">
            <a:extLst>
              <a:ext uri="{FF2B5EF4-FFF2-40B4-BE49-F238E27FC236}">
                <a16:creationId xmlns:a16="http://schemas.microsoft.com/office/drawing/2014/main" id="{06091D78-86CF-8E02-18C9-E2EFD9259F5F}"/>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684159" y="7650590"/>
            <a:ext cx="2029759" cy="2010313"/>
          </a:xfrm>
          <a:prstGeom prst="rect">
            <a:avLst/>
          </a:prstGeom>
        </p:spPr>
      </p:pic>
      <p:grpSp>
        <p:nvGrpSpPr>
          <p:cNvPr id="7" name="Group 5">
            <a:extLst>
              <a:ext uri="{FF2B5EF4-FFF2-40B4-BE49-F238E27FC236}">
                <a16:creationId xmlns:a16="http://schemas.microsoft.com/office/drawing/2014/main" id="{E43E32C0-05F3-B768-8BD9-8D2DDE8B9C53}"/>
              </a:ext>
            </a:extLst>
          </p:cNvPr>
          <p:cNvGrpSpPr/>
          <p:nvPr/>
        </p:nvGrpSpPr>
        <p:grpSpPr>
          <a:xfrm>
            <a:off x="3028467" y="4076339"/>
            <a:ext cx="555114" cy="555114"/>
            <a:chOff x="0" y="0"/>
            <a:chExt cx="812800" cy="812800"/>
          </a:xfrm>
        </p:grpSpPr>
        <p:sp>
          <p:nvSpPr>
            <p:cNvPr id="8" name="Freeform 6">
              <a:extLst>
                <a:ext uri="{FF2B5EF4-FFF2-40B4-BE49-F238E27FC236}">
                  <a16:creationId xmlns:a16="http://schemas.microsoft.com/office/drawing/2014/main" id="{DD7E4FEC-FA28-BFAC-861E-E2DA9207CD8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10" name="TextBox 7">
              <a:extLst>
                <a:ext uri="{FF2B5EF4-FFF2-40B4-BE49-F238E27FC236}">
                  <a16:creationId xmlns:a16="http://schemas.microsoft.com/office/drawing/2014/main" id="{8A446EC5-B1CD-9FAC-AD14-D9728588E30C}"/>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888071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E3C6A20-9045-8ABB-0BE9-BC22CD723D4B}"/>
              </a:ext>
            </a:extLst>
          </p:cNvPr>
          <p:cNvSpPr/>
          <p:nvPr/>
        </p:nvSpPr>
        <p:spPr>
          <a:xfrm>
            <a:off x="4704339" y="1419315"/>
            <a:ext cx="7772400" cy="1382620"/>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4800" i="0" dirty="0">
                <a:solidFill>
                  <a:srgbClr val="FFFFFF"/>
                </a:solidFill>
                <a:effectLst/>
                <a:latin typeface="Berlin Sans FB Demi" panose="020E0802020502020306" pitchFamily="34" charset="0"/>
                <a:cs typeface="Mongolian Baiti" panose="03000500000000000000" pitchFamily="66" charset="0"/>
              </a:rPr>
              <a:t>Advantages of Batch Normalization</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4517" y="1781918"/>
            <a:ext cx="1561364" cy="85449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142" y="131391"/>
            <a:ext cx="3432328" cy="1029698"/>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493807" y="2501672"/>
            <a:ext cx="423923" cy="423923"/>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13919" y="1569957"/>
            <a:ext cx="423923" cy="423923"/>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079926" y="5022584"/>
            <a:ext cx="423923" cy="423923"/>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610740" y="1785241"/>
            <a:ext cx="423923" cy="423923"/>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345730" y="397383"/>
            <a:ext cx="423923" cy="423923"/>
          </a:xfrm>
          <a:prstGeom prst="rect">
            <a:avLst/>
          </a:prstGeom>
        </p:spPr>
      </p:pic>
      <p:pic>
        <p:nvPicPr>
          <p:cNvPr id="18" name="Picture 11">
            <a:extLst>
              <a:ext uri="{FF2B5EF4-FFF2-40B4-BE49-F238E27FC236}">
                <a16:creationId xmlns:a16="http://schemas.microsoft.com/office/drawing/2014/main" id="{00BFD76D-B7E5-E77B-E20C-F1C5AF3CBB5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729208" y="4704303"/>
            <a:ext cx="423923" cy="423923"/>
          </a:xfrm>
          <a:prstGeom prst="rect">
            <a:avLst/>
          </a:prstGeom>
        </p:spPr>
      </p:pic>
      <p:sp>
        <p:nvSpPr>
          <p:cNvPr id="17" name="TextBox 16">
            <a:extLst>
              <a:ext uri="{FF2B5EF4-FFF2-40B4-BE49-F238E27FC236}">
                <a16:creationId xmlns:a16="http://schemas.microsoft.com/office/drawing/2014/main" id="{806D9FC3-3E51-0365-3A59-8C118BCB7040}"/>
              </a:ext>
            </a:extLst>
          </p:cNvPr>
          <p:cNvSpPr txBox="1"/>
          <p:nvPr/>
        </p:nvSpPr>
        <p:spPr>
          <a:xfrm>
            <a:off x="3028486" y="3283199"/>
            <a:ext cx="11201400" cy="1661993"/>
          </a:xfrm>
          <a:prstGeom prst="rect">
            <a:avLst/>
          </a:prstGeom>
          <a:noFill/>
        </p:spPr>
        <p:txBody>
          <a:bodyPr wrap="square">
            <a:spAutoFit/>
          </a:bodyPr>
          <a:lstStyle/>
          <a:p>
            <a:pPr algn="just"/>
            <a:r>
              <a:rPr lang="en-US" sz="3400" b="0" i="0" dirty="0">
                <a:effectLst/>
                <a:latin typeface="Mongolian Baiti" panose="03000500000000000000" pitchFamily="66" charset="0"/>
                <a:cs typeface="Mongolian Baiti" panose="03000500000000000000" pitchFamily="66" charset="0"/>
              </a:rPr>
              <a:t>Used to faster learning rates since normalization ensures there’s no activation value that’s too high or too low, as well as allowing each layer to learn independently of the others.</a:t>
            </a:r>
            <a:endParaRPr lang="en-US" sz="3400" dirty="0">
              <a:latin typeface="Mongolian Baiti" panose="03000500000000000000" pitchFamily="66" charset="0"/>
              <a:cs typeface="Mongolian Baiti" panose="03000500000000000000" pitchFamily="66" charset="0"/>
            </a:endParaRPr>
          </a:p>
        </p:txBody>
      </p:sp>
      <p:pic>
        <p:nvPicPr>
          <p:cNvPr id="2" name="Picture 60">
            <a:extLst>
              <a:ext uri="{FF2B5EF4-FFF2-40B4-BE49-F238E27FC236}">
                <a16:creationId xmlns:a16="http://schemas.microsoft.com/office/drawing/2014/main" id="{E55FCDCD-48B1-1C61-9D42-1C2D731E6BF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269911" y="7017304"/>
            <a:ext cx="2617042" cy="2010313"/>
          </a:xfrm>
          <a:prstGeom prst="rect">
            <a:avLst/>
          </a:prstGeom>
        </p:spPr>
      </p:pic>
      <p:pic>
        <p:nvPicPr>
          <p:cNvPr id="3" name="Picture 24">
            <a:extLst>
              <a:ext uri="{FF2B5EF4-FFF2-40B4-BE49-F238E27FC236}">
                <a16:creationId xmlns:a16="http://schemas.microsoft.com/office/drawing/2014/main" id="{06091D78-86CF-8E02-18C9-E2EFD9259F5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684159" y="7650590"/>
            <a:ext cx="2029759" cy="2010313"/>
          </a:xfrm>
          <a:prstGeom prst="rect">
            <a:avLst/>
          </a:prstGeom>
        </p:spPr>
      </p:pic>
      <p:grpSp>
        <p:nvGrpSpPr>
          <p:cNvPr id="7" name="Group 5">
            <a:extLst>
              <a:ext uri="{FF2B5EF4-FFF2-40B4-BE49-F238E27FC236}">
                <a16:creationId xmlns:a16="http://schemas.microsoft.com/office/drawing/2014/main" id="{7BFF033F-2FCF-1D4E-E180-D15CBC3125D1}"/>
              </a:ext>
            </a:extLst>
          </p:cNvPr>
          <p:cNvGrpSpPr/>
          <p:nvPr/>
        </p:nvGrpSpPr>
        <p:grpSpPr>
          <a:xfrm>
            <a:off x="2436361" y="3390622"/>
            <a:ext cx="555114" cy="555114"/>
            <a:chOff x="0" y="0"/>
            <a:chExt cx="812800" cy="812800"/>
          </a:xfrm>
        </p:grpSpPr>
        <p:sp>
          <p:nvSpPr>
            <p:cNvPr id="8" name="Freeform 6">
              <a:extLst>
                <a:ext uri="{FF2B5EF4-FFF2-40B4-BE49-F238E27FC236}">
                  <a16:creationId xmlns:a16="http://schemas.microsoft.com/office/drawing/2014/main" id="{1A0BBA4B-F52F-1F96-395D-6EC2807F81F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txBody>
            <a:bodyPr/>
            <a:lstStyle/>
            <a:p>
              <a:endParaRPr lang="en-US" dirty="0"/>
            </a:p>
          </p:txBody>
        </p:sp>
        <p:sp>
          <p:nvSpPr>
            <p:cNvPr id="10" name="TextBox 7">
              <a:extLst>
                <a:ext uri="{FF2B5EF4-FFF2-40B4-BE49-F238E27FC236}">
                  <a16:creationId xmlns:a16="http://schemas.microsoft.com/office/drawing/2014/main" id="{4D2992C6-F27E-4120-13B5-B4B88370E0DD}"/>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5">
            <a:extLst>
              <a:ext uri="{FF2B5EF4-FFF2-40B4-BE49-F238E27FC236}">
                <a16:creationId xmlns:a16="http://schemas.microsoft.com/office/drawing/2014/main" id="{A28783E2-2CE0-81C9-C18A-6C1B56B6CEFB}"/>
              </a:ext>
            </a:extLst>
          </p:cNvPr>
          <p:cNvGrpSpPr/>
          <p:nvPr/>
        </p:nvGrpSpPr>
        <p:grpSpPr>
          <a:xfrm>
            <a:off x="2440163" y="5932044"/>
            <a:ext cx="555114" cy="555114"/>
            <a:chOff x="0" y="0"/>
            <a:chExt cx="812800" cy="812800"/>
          </a:xfrm>
        </p:grpSpPr>
        <p:sp>
          <p:nvSpPr>
            <p:cNvPr id="15" name="Freeform 6">
              <a:extLst>
                <a:ext uri="{FF2B5EF4-FFF2-40B4-BE49-F238E27FC236}">
                  <a16:creationId xmlns:a16="http://schemas.microsoft.com/office/drawing/2014/main" id="{087674EE-4220-0376-AFD7-5AFF7B1646E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19" name="TextBox 7">
              <a:extLst>
                <a:ext uri="{FF2B5EF4-FFF2-40B4-BE49-F238E27FC236}">
                  <a16:creationId xmlns:a16="http://schemas.microsoft.com/office/drawing/2014/main" id="{3B7779CD-A27A-430D-9F82-AC817F8C0D5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1" name="TextBox 20">
            <a:extLst>
              <a:ext uri="{FF2B5EF4-FFF2-40B4-BE49-F238E27FC236}">
                <a16:creationId xmlns:a16="http://schemas.microsoft.com/office/drawing/2014/main" id="{B9E36F5F-EA6B-9E30-662E-F06A542F40B1}"/>
              </a:ext>
            </a:extLst>
          </p:cNvPr>
          <p:cNvSpPr txBox="1"/>
          <p:nvPr/>
        </p:nvSpPr>
        <p:spPr>
          <a:xfrm>
            <a:off x="3028486" y="5837246"/>
            <a:ext cx="9144000" cy="2185214"/>
          </a:xfrm>
          <a:prstGeom prst="rect">
            <a:avLst/>
          </a:prstGeom>
          <a:noFill/>
        </p:spPr>
        <p:txBody>
          <a:bodyPr wrap="square">
            <a:spAutoFit/>
          </a:bodyPr>
          <a:lstStyle/>
          <a:p>
            <a:pPr algn="just"/>
            <a:r>
              <a:rPr lang="en-US" sz="3400" b="0" i="0" dirty="0">
                <a:effectLst/>
                <a:latin typeface="Mongolian Baiti" panose="03000500000000000000" pitchFamily="66" charset="0"/>
                <a:cs typeface="Mongolian Baiti" panose="03000500000000000000" pitchFamily="66" charset="0"/>
              </a:rPr>
              <a:t>Normalizing inputs reduces the “dropout” rate, or data lost between processing layers. Which significantly improves accuracy throughout the network</a:t>
            </a:r>
            <a:r>
              <a:rPr lang="en-US" sz="3400" dirty="0">
                <a:latin typeface="Mongolian Baiti" panose="03000500000000000000" pitchFamily="66" charset="0"/>
                <a:cs typeface="Mongolian Baiti" panose="03000500000000000000" pitchFamily="66" charset="0"/>
              </a:rPr>
              <a:t>.</a:t>
            </a:r>
          </a:p>
        </p:txBody>
      </p:sp>
    </p:spTree>
    <p:extLst>
      <p:ext uri="{BB962C8B-B14F-4D97-AF65-F5344CB8AC3E}">
        <p14:creationId xmlns:p14="http://schemas.microsoft.com/office/powerpoint/2010/main" val="4159055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2466" y="526892"/>
            <a:ext cx="2344167" cy="1282899"/>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15585" y="1320623"/>
            <a:ext cx="850914" cy="850914"/>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93563" y="5143500"/>
            <a:ext cx="850914" cy="850914"/>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4866" y="5994414"/>
            <a:ext cx="530331" cy="530331"/>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501385" y="2171537"/>
            <a:ext cx="489694" cy="489694"/>
          </a:xfrm>
          <a:prstGeom prst="rect">
            <a:avLst/>
          </a:prstGeom>
        </p:spPr>
      </p:pic>
      <p:pic>
        <p:nvPicPr>
          <p:cNvPr id="16" name="Picture 24">
            <a:extLst>
              <a:ext uri="{FF2B5EF4-FFF2-40B4-BE49-F238E27FC236}">
                <a16:creationId xmlns:a16="http://schemas.microsoft.com/office/drawing/2014/main" id="{2FF86D9F-4301-0DDA-8174-25D32FEE8F3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0319" y="8331720"/>
            <a:ext cx="1684230" cy="1709640"/>
          </a:xfrm>
          <a:prstGeom prst="rect">
            <a:avLst/>
          </a:prstGeom>
        </p:spPr>
      </p:pic>
      <p:pic>
        <p:nvPicPr>
          <p:cNvPr id="17" name="Picture 26">
            <a:extLst>
              <a:ext uri="{FF2B5EF4-FFF2-40B4-BE49-F238E27FC236}">
                <a16:creationId xmlns:a16="http://schemas.microsoft.com/office/drawing/2014/main" id="{DFF58AED-57BB-C917-1698-64292CD9E1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274915" y="9186540"/>
            <a:ext cx="3432328" cy="1029698"/>
          </a:xfrm>
          <a:prstGeom prst="rect">
            <a:avLst/>
          </a:prstGeom>
        </p:spPr>
      </p:pic>
      <p:sp>
        <p:nvSpPr>
          <p:cNvPr id="19" name="Rectangle: Rounded Corners 18">
            <a:extLst>
              <a:ext uri="{FF2B5EF4-FFF2-40B4-BE49-F238E27FC236}">
                <a16:creationId xmlns:a16="http://schemas.microsoft.com/office/drawing/2014/main" id="{C3CFC665-6762-FC3B-C4BC-625673CB3D68}"/>
              </a:ext>
            </a:extLst>
          </p:cNvPr>
          <p:cNvSpPr/>
          <p:nvPr/>
        </p:nvSpPr>
        <p:spPr>
          <a:xfrm>
            <a:off x="3964389" y="2229678"/>
            <a:ext cx="10359221" cy="5827644"/>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5844"/>
              </a:lnSpc>
              <a:spcBef>
                <a:spcPct val="0"/>
              </a:spcBef>
              <a:spcAft>
                <a:spcPts val="0"/>
              </a:spcAft>
              <a:buClrTx/>
              <a:buSzTx/>
              <a:buFontTx/>
              <a:buNone/>
              <a:tabLst/>
              <a:defRPr/>
            </a:pPr>
            <a:r>
              <a:rPr lang="en-US" sz="8000" dirty="0">
                <a:solidFill>
                  <a:srgbClr val="F4F6FC"/>
                </a:solidFill>
                <a:latin typeface="Bauhaus 93" panose="04030905020B02020C02" pitchFamily="82" charset="0"/>
                <a:cs typeface="Mongolian Baiti" panose="03000500000000000000" pitchFamily="66" charset="0"/>
              </a:rPr>
              <a:t>What is overfitting?</a:t>
            </a:r>
            <a:endParaRPr kumimoji="0" lang="en-US" sz="8000" b="0" i="0" u="none" strike="noStrike" kern="1200" cap="none" spc="0" normalizeH="0" baseline="0" noProof="0" dirty="0">
              <a:ln>
                <a:noFill/>
              </a:ln>
              <a:solidFill>
                <a:srgbClr val="F4F6FC"/>
              </a:solidFill>
              <a:effectLst/>
              <a:uLnTx/>
              <a:uFillTx/>
              <a:latin typeface="Bauhaus 93" panose="04030905020B02020C02" pitchFamily="82" charset="0"/>
              <a:cs typeface="Mongolian Baiti" panose="03000500000000000000" pitchFamily="66"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B9FEAE3C-6A4B-B75E-3021-36AD0BD43FD7}"/>
              </a:ext>
            </a:extLst>
          </p:cNvPr>
          <p:cNvSpPr/>
          <p:nvPr/>
        </p:nvSpPr>
        <p:spPr>
          <a:xfrm>
            <a:off x="4510764" y="1162261"/>
            <a:ext cx="9266471" cy="1093435"/>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5844"/>
              </a:lnSpc>
              <a:spcBef>
                <a:spcPct val="0"/>
              </a:spcBef>
            </a:pPr>
            <a:r>
              <a:rPr lang="en-US" sz="4400" dirty="0">
                <a:solidFill>
                  <a:srgbClr val="F4F6FC"/>
                </a:solidFill>
                <a:latin typeface="Berlin Sans FB Demi" panose="020E0802020502020306" pitchFamily="34" charset="0"/>
                <a:cs typeface="Mongolian Baiti" panose="03000500000000000000" pitchFamily="66" charset="0"/>
              </a:rPr>
              <a:t>Data Augmentation</a:t>
            </a:r>
          </a:p>
        </p:txBody>
      </p:sp>
      <p:grpSp>
        <p:nvGrpSpPr>
          <p:cNvPr id="2" name="Group 2"/>
          <p:cNvGrpSpPr/>
          <p:nvPr/>
        </p:nvGrpSpPr>
        <p:grpSpPr>
          <a:xfrm>
            <a:off x="1396438" y="4577243"/>
            <a:ext cx="555114" cy="55511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36995" y="4527531"/>
            <a:ext cx="555114" cy="55511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04459" y="5813456"/>
            <a:ext cx="555114" cy="555114"/>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68D90"/>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45016" y="5763744"/>
            <a:ext cx="555114" cy="55511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A54A1"/>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0291" y="8770797"/>
            <a:ext cx="1048729" cy="1064552"/>
          </a:xfrm>
          <a:prstGeom prst="rect">
            <a:avLst/>
          </a:prstGeom>
        </p:spPr>
      </p:pic>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8758" y="955299"/>
            <a:ext cx="1561364" cy="854492"/>
          </a:xfrm>
          <a:prstGeom prst="rect">
            <a:avLst/>
          </a:prstGeom>
        </p:spPr>
      </p:pic>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055483" y="2695853"/>
            <a:ext cx="850914" cy="850914"/>
          </a:xfrm>
          <a:prstGeom prst="rect">
            <a:avLst/>
          </a:prstGeom>
        </p:spPr>
      </p:pic>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011399" y="6193117"/>
            <a:ext cx="2690111" cy="3109955"/>
          </a:xfrm>
          <a:prstGeom prst="rect">
            <a:avLst/>
          </a:prstGeom>
        </p:spPr>
      </p:pic>
      <p:sp>
        <p:nvSpPr>
          <p:cNvPr id="20" name="TextBox 20"/>
          <p:cNvSpPr txBox="1"/>
          <p:nvPr/>
        </p:nvSpPr>
        <p:spPr>
          <a:xfrm>
            <a:off x="1045160" y="2941160"/>
            <a:ext cx="8943808" cy="923266"/>
          </a:xfrm>
          <a:prstGeom prst="rect">
            <a:avLst/>
          </a:prstGeom>
        </p:spPr>
        <p:txBody>
          <a:bodyPr lIns="0" tIns="0" rIns="0" bIns="0" rtlCol="0" anchor="t">
            <a:spAutoFit/>
          </a:bodyPr>
          <a:lstStyle/>
          <a:p>
            <a:pPr marL="0" lvl="0" indent="0">
              <a:lnSpc>
                <a:spcPts val="3470"/>
              </a:lnSpc>
              <a:spcBef>
                <a:spcPct val="0"/>
              </a:spcBef>
            </a:pPr>
            <a:r>
              <a:rPr lang="en-US" sz="3400" dirty="0">
                <a:solidFill>
                  <a:srgbClr val="213969"/>
                </a:solidFill>
                <a:latin typeface="Mongolian Baiti" panose="03000500000000000000" pitchFamily="66" charset="0"/>
                <a:cs typeface="Mongolian Baiti" panose="03000500000000000000" pitchFamily="66" charset="0"/>
              </a:rPr>
              <a:t>The process of transforming images to create new ones.</a:t>
            </a:r>
            <a:endParaRPr lang="en-US" sz="3400" u="none" dirty="0">
              <a:solidFill>
                <a:srgbClr val="213969"/>
              </a:solidFill>
              <a:latin typeface="Mongolian Baiti" panose="03000500000000000000" pitchFamily="66" charset="0"/>
              <a:cs typeface="Mongolian Baiti" panose="03000500000000000000" pitchFamily="66" charset="0"/>
            </a:endParaRPr>
          </a:p>
        </p:txBody>
      </p:sp>
      <p:sp>
        <p:nvSpPr>
          <p:cNvPr id="21" name="TextBox 21"/>
          <p:cNvSpPr txBox="1"/>
          <p:nvPr/>
        </p:nvSpPr>
        <p:spPr>
          <a:xfrm>
            <a:off x="2180537" y="5687544"/>
            <a:ext cx="7808431" cy="1371914"/>
          </a:xfrm>
          <a:prstGeom prst="rect">
            <a:avLst/>
          </a:prstGeom>
        </p:spPr>
        <p:txBody>
          <a:bodyPr lIns="0" tIns="0" rIns="0" bIns="0" rtlCol="0" anchor="t">
            <a:spAutoFit/>
          </a:bodyPr>
          <a:lstStyle/>
          <a:p>
            <a:pPr marL="0" lvl="0" indent="0">
              <a:lnSpc>
                <a:spcPts val="3565"/>
              </a:lnSpc>
              <a:spcBef>
                <a:spcPct val="0"/>
              </a:spcBef>
            </a:pPr>
            <a:r>
              <a:rPr lang="en-US" sz="2971" dirty="0">
                <a:solidFill>
                  <a:srgbClr val="050A30"/>
                </a:solidFill>
                <a:latin typeface="Mongolian Baiti" panose="03000500000000000000" pitchFamily="66" charset="0"/>
                <a:cs typeface="Mongolian Baiti" panose="03000500000000000000" pitchFamily="66" charset="0"/>
              </a:rPr>
              <a:t>makes a sample data look slightly different every time the model processes it. </a:t>
            </a:r>
            <a:br>
              <a:rPr lang="en-US" sz="2971" dirty="0">
                <a:solidFill>
                  <a:srgbClr val="050A30"/>
                </a:solidFill>
                <a:latin typeface="Mongolian Baiti" panose="03000500000000000000" pitchFamily="66" charset="0"/>
                <a:cs typeface="Mongolian Baiti" panose="03000500000000000000" pitchFamily="66" charset="0"/>
              </a:rPr>
            </a:br>
            <a:endParaRPr lang="en-US" sz="2971" u="none" dirty="0">
              <a:solidFill>
                <a:srgbClr val="050A30"/>
              </a:solidFill>
              <a:latin typeface="Mongolian Baiti" panose="03000500000000000000" pitchFamily="66" charset="0"/>
              <a:cs typeface="Mongolian Baiti" panose="03000500000000000000" pitchFamily="66" charset="0"/>
            </a:endParaRPr>
          </a:p>
        </p:txBody>
      </p:sp>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906396" y="3243549"/>
            <a:ext cx="423923" cy="423923"/>
          </a:xfrm>
          <a:prstGeom prst="rect">
            <a:avLst/>
          </a:prstGeom>
        </p:spPr>
      </p:pic>
      <p:sp>
        <p:nvSpPr>
          <p:cNvPr id="25" name="TextBox 21">
            <a:extLst>
              <a:ext uri="{FF2B5EF4-FFF2-40B4-BE49-F238E27FC236}">
                <a16:creationId xmlns:a16="http://schemas.microsoft.com/office/drawing/2014/main" id="{FCCF809E-4265-34E4-6FF3-78A649125829}"/>
              </a:ext>
            </a:extLst>
          </p:cNvPr>
          <p:cNvSpPr txBox="1"/>
          <p:nvPr/>
        </p:nvSpPr>
        <p:spPr>
          <a:xfrm>
            <a:off x="2233601" y="4399675"/>
            <a:ext cx="7808431" cy="910249"/>
          </a:xfrm>
          <a:prstGeom prst="rect">
            <a:avLst/>
          </a:prstGeom>
        </p:spPr>
        <p:txBody>
          <a:bodyPr lIns="0" tIns="0" rIns="0" bIns="0" rtlCol="0" anchor="t">
            <a:spAutoFit/>
          </a:bodyPr>
          <a:lstStyle/>
          <a:p>
            <a:pPr marL="0" lvl="0" indent="0">
              <a:lnSpc>
                <a:spcPts val="3565"/>
              </a:lnSpc>
              <a:spcBef>
                <a:spcPct val="0"/>
              </a:spcBef>
            </a:pPr>
            <a:r>
              <a:rPr lang="en-US" sz="2971" dirty="0">
                <a:solidFill>
                  <a:srgbClr val="050A30"/>
                </a:solidFill>
                <a:latin typeface="Mongolian Baiti" panose="03000500000000000000" pitchFamily="66" charset="0"/>
                <a:cs typeface="Mongolian Baiti" panose="03000500000000000000" pitchFamily="66" charset="0"/>
              </a:rPr>
              <a:t>prevent overfitting, which helps improve the model performance. </a:t>
            </a:r>
            <a:endParaRPr lang="en-US" sz="2971" u="none" dirty="0">
              <a:solidFill>
                <a:srgbClr val="050A30"/>
              </a:solidFill>
              <a:latin typeface="Mongolian Baiti" panose="03000500000000000000" pitchFamily="66" charset="0"/>
              <a:cs typeface="Mongolian Baiti" panose="03000500000000000000" pitchFamily="66" charset="0"/>
            </a:endParaRPr>
          </a:p>
        </p:txBody>
      </p:sp>
      <p:pic>
        <p:nvPicPr>
          <p:cNvPr id="26" name="Picture 17">
            <a:extLst>
              <a:ext uri="{FF2B5EF4-FFF2-40B4-BE49-F238E27FC236}">
                <a16:creationId xmlns:a16="http://schemas.microsoft.com/office/drawing/2014/main" id="{00788D3E-61E4-5239-293B-02C312CA95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907282">
            <a:off x="14239029" y="2564074"/>
            <a:ext cx="2818404" cy="3258271"/>
          </a:xfrm>
          <a:prstGeom prst="rect">
            <a:avLst/>
          </a:prstGeom>
        </p:spPr>
      </p:pic>
      <p:pic>
        <p:nvPicPr>
          <p:cNvPr id="27" name="Picture 17">
            <a:extLst>
              <a:ext uri="{FF2B5EF4-FFF2-40B4-BE49-F238E27FC236}">
                <a16:creationId xmlns:a16="http://schemas.microsoft.com/office/drawing/2014/main" id="{2969B624-F5FC-6CC5-7F46-320650D9163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821396" y="5441033"/>
            <a:ext cx="1547111" cy="178856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59394" y="526200"/>
            <a:ext cx="2168999" cy="1187034"/>
          </a:xfrm>
          <a:prstGeom prst="rect">
            <a:avLst/>
          </a:prstGeom>
        </p:spPr>
      </p:pic>
      <p:pic>
        <p:nvPicPr>
          <p:cNvPr id="28" name="Picture 2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37404" y="5993037"/>
            <a:ext cx="4050596" cy="4251580"/>
          </a:xfrm>
          <a:prstGeom prst="rect">
            <a:avLst/>
          </a:prstGeom>
        </p:spPr>
      </p:pic>
      <p:sp>
        <p:nvSpPr>
          <p:cNvPr id="31" name="TextBox 31"/>
          <p:cNvSpPr txBox="1"/>
          <p:nvPr/>
        </p:nvSpPr>
        <p:spPr>
          <a:xfrm>
            <a:off x="2937717" y="3378667"/>
            <a:ext cx="5285871" cy="601511"/>
          </a:xfrm>
          <a:prstGeom prst="rect">
            <a:avLst/>
          </a:prstGeom>
        </p:spPr>
        <p:txBody>
          <a:bodyPr lIns="0" tIns="0" rIns="0" bIns="0" rtlCol="0" anchor="t">
            <a:spAutoFit/>
          </a:bodyPr>
          <a:lstStyle/>
          <a:p>
            <a:pPr marL="0" lvl="0" indent="0">
              <a:lnSpc>
                <a:spcPts val="5040"/>
              </a:lnSpc>
              <a:spcBef>
                <a:spcPct val="0"/>
              </a:spcBef>
            </a:pPr>
            <a:r>
              <a:rPr lang="en-US" sz="3500" dirty="0">
                <a:solidFill>
                  <a:srgbClr val="000000"/>
                </a:solidFill>
                <a:latin typeface="Mongolian Baiti" panose="03000500000000000000" pitchFamily="66" charset="0"/>
                <a:cs typeface="Mongolian Baiti" panose="03000500000000000000" pitchFamily="66" charset="0"/>
              </a:rPr>
              <a:t>Flipping </a:t>
            </a:r>
            <a:endParaRPr lang="en-US" sz="3500" u="none" dirty="0">
              <a:solidFill>
                <a:srgbClr val="000000"/>
              </a:solidFill>
              <a:latin typeface="Mongolian Baiti" panose="03000500000000000000" pitchFamily="66" charset="0"/>
              <a:cs typeface="Mongolian Baiti" panose="03000500000000000000" pitchFamily="66" charset="0"/>
            </a:endParaRPr>
          </a:p>
        </p:txBody>
      </p:sp>
      <p:sp>
        <p:nvSpPr>
          <p:cNvPr id="32" name="TextBox 32"/>
          <p:cNvSpPr txBox="1"/>
          <p:nvPr/>
        </p:nvSpPr>
        <p:spPr>
          <a:xfrm>
            <a:off x="2898489" y="5909467"/>
            <a:ext cx="5285871" cy="601511"/>
          </a:xfrm>
          <a:prstGeom prst="rect">
            <a:avLst/>
          </a:prstGeom>
        </p:spPr>
        <p:txBody>
          <a:bodyPr lIns="0" tIns="0" rIns="0" bIns="0" rtlCol="0" anchor="t">
            <a:spAutoFit/>
          </a:bodyPr>
          <a:lstStyle/>
          <a:p>
            <a:pPr marL="0" lvl="0" indent="0">
              <a:lnSpc>
                <a:spcPts val="5040"/>
              </a:lnSpc>
              <a:spcBef>
                <a:spcPct val="0"/>
              </a:spcBef>
            </a:pPr>
            <a:r>
              <a:rPr lang="en-US" sz="3500" dirty="0">
                <a:solidFill>
                  <a:srgbClr val="000000"/>
                </a:solidFill>
                <a:latin typeface="Mongolian Baiti" panose="03000500000000000000" pitchFamily="66" charset="0"/>
                <a:cs typeface="Mongolian Baiti" panose="03000500000000000000" pitchFamily="66" charset="0"/>
              </a:rPr>
              <a:t>Rotation </a:t>
            </a:r>
            <a:endParaRPr lang="en-US" sz="3500" u="none" dirty="0">
              <a:solidFill>
                <a:srgbClr val="000000"/>
              </a:solidFill>
              <a:latin typeface="Mongolian Baiti" panose="03000500000000000000" pitchFamily="66" charset="0"/>
              <a:cs typeface="Mongolian Baiti" panose="03000500000000000000" pitchFamily="66" charset="0"/>
            </a:endParaRPr>
          </a:p>
        </p:txBody>
      </p:sp>
      <p:sp>
        <p:nvSpPr>
          <p:cNvPr id="37" name="TextBox 37"/>
          <p:cNvSpPr txBox="1"/>
          <p:nvPr/>
        </p:nvSpPr>
        <p:spPr>
          <a:xfrm>
            <a:off x="6040127" y="8425009"/>
            <a:ext cx="6024570" cy="601511"/>
          </a:xfrm>
          <a:prstGeom prst="rect">
            <a:avLst/>
          </a:prstGeom>
        </p:spPr>
        <p:txBody>
          <a:bodyPr wrap="square" lIns="0" tIns="0" rIns="0" bIns="0" rtlCol="0" anchor="t">
            <a:spAutoFit/>
          </a:bodyPr>
          <a:lstStyle/>
          <a:p>
            <a:pPr marL="0" lvl="0" indent="0">
              <a:lnSpc>
                <a:spcPts val="5040"/>
              </a:lnSpc>
              <a:spcBef>
                <a:spcPct val="0"/>
              </a:spcBef>
            </a:pPr>
            <a:r>
              <a:rPr lang="en-US" sz="3500" dirty="0">
                <a:solidFill>
                  <a:srgbClr val="000000"/>
                </a:solidFill>
                <a:latin typeface="Mongolian Baiti" panose="03000500000000000000" pitchFamily="66" charset="0"/>
                <a:cs typeface="Mongolian Baiti" panose="03000500000000000000" pitchFamily="66" charset="0"/>
              </a:rPr>
              <a:t>Translation</a:t>
            </a:r>
            <a:endParaRPr lang="en-US" sz="3500" u="none" dirty="0">
              <a:solidFill>
                <a:srgbClr val="000000"/>
              </a:solidFill>
              <a:latin typeface="Mongolian Baiti" panose="03000500000000000000" pitchFamily="66" charset="0"/>
              <a:cs typeface="Mongolian Baiti" panose="03000500000000000000" pitchFamily="66" charset="0"/>
            </a:endParaRPr>
          </a:p>
        </p:txBody>
      </p:sp>
      <p:sp>
        <p:nvSpPr>
          <p:cNvPr id="38" name="TextBox 38"/>
          <p:cNvSpPr txBox="1"/>
          <p:nvPr/>
        </p:nvSpPr>
        <p:spPr>
          <a:xfrm>
            <a:off x="9904708" y="3303505"/>
            <a:ext cx="8665392" cy="601511"/>
          </a:xfrm>
          <a:prstGeom prst="rect">
            <a:avLst/>
          </a:prstGeom>
        </p:spPr>
        <p:txBody>
          <a:bodyPr wrap="square" lIns="0" tIns="0" rIns="0" bIns="0" rtlCol="0" anchor="t">
            <a:spAutoFit/>
          </a:bodyPr>
          <a:lstStyle/>
          <a:p>
            <a:pPr>
              <a:lnSpc>
                <a:spcPts val="5040"/>
              </a:lnSpc>
              <a:spcBef>
                <a:spcPct val="0"/>
              </a:spcBef>
            </a:pPr>
            <a:r>
              <a:rPr lang="en-US" sz="3500" dirty="0">
                <a:solidFill>
                  <a:srgbClr val="000000"/>
                </a:solidFill>
                <a:latin typeface="Mongolian Baiti" panose="03000500000000000000" pitchFamily="66" charset="0"/>
                <a:cs typeface="Mongolian Baiti" panose="03000500000000000000" pitchFamily="66" charset="0"/>
              </a:rPr>
              <a:t>Cropping </a:t>
            </a:r>
            <a:endParaRPr lang="en-US" sz="3500" u="none" dirty="0">
              <a:solidFill>
                <a:srgbClr val="000000"/>
              </a:solidFill>
              <a:latin typeface="Mongolian Baiti" panose="03000500000000000000" pitchFamily="66" charset="0"/>
              <a:cs typeface="Mongolian Baiti" panose="03000500000000000000" pitchFamily="66" charset="0"/>
            </a:endParaRPr>
          </a:p>
        </p:txBody>
      </p:sp>
      <p:pic>
        <p:nvPicPr>
          <p:cNvPr id="39" name="Picture 3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4800" y="454762"/>
            <a:ext cx="3432328" cy="1029698"/>
          </a:xfrm>
          <a:prstGeom prst="rect">
            <a:avLst/>
          </a:prstGeom>
        </p:spPr>
      </p:pic>
      <p:sp>
        <p:nvSpPr>
          <p:cNvPr id="40" name="Rectangle: Rounded Corners 39">
            <a:extLst>
              <a:ext uri="{FF2B5EF4-FFF2-40B4-BE49-F238E27FC236}">
                <a16:creationId xmlns:a16="http://schemas.microsoft.com/office/drawing/2014/main" id="{39581849-36CF-43A8-015E-79CED4B0B104}"/>
              </a:ext>
            </a:extLst>
          </p:cNvPr>
          <p:cNvSpPr/>
          <p:nvPr/>
        </p:nvSpPr>
        <p:spPr>
          <a:xfrm>
            <a:off x="2937154" y="889350"/>
            <a:ext cx="12165652" cy="1746540"/>
          </a:xfrm>
          <a:prstGeom prst="roundRect">
            <a:avLst>
              <a:gd name="adj" fmla="val 35101"/>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6717"/>
              </a:lnSpc>
              <a:spcBef>
                <a:spcPct val="0"/>
              </a:spcBef>
              <a:spcAft>
                <a:spcPts val="0"/>
              </a:spcAft>
              <a:buClrTx/>
              <a:buSzTx/>
              <a:buFontTx/>
              <a:buNone/>
              <a:tabLst/>
              <a:defRPr/>
            </a:pPr>
            <a:r>
              <a:rPr kumimoji="0" lang="en-US" sz="6151" b="0" i="0" u="none" strike="noStrike" kern="1200" cap="none" spc="0" normalizeH="0" baseline="0" noProof="0" dirty="0">
                <a:ln>
                  <a:noFill/>
                </a:ln>
                <a:solidFill>
                  <a:srgbClr val="F4F6FC"/>
                </a:solidFill>
                <a:effectLst/>
                <a:uLnTx/>
                <a:uFillTx/>
                <a:latin typeface="Berlin Sans FB Demi" panose="020E0802020502020306" pitchFamily="34" charset="0"/>
                <a:cs typeface="Mongolian Baiti" panose="03000500000000000000" pitchFamily="66" charset="0"/>
              </a:rPr>
              <a:t>Data Augmentation</a:t>
            </a:r>
            <a:r>
              <a:rPr lang="en-US" sz="6151" dirty="0">
                <a:solidFill>
                  <a:srgbClr val="F4F6FC"/>
                </a:solidFill>
                <a:latin typeface="Berlin Sans FB Demi" panose="020E0802020502020306" pitchFamily="34" charset="0"/>
                <a:cs typeface="Mongolian Baiti" panose="03000500000000000000" pitchFamily="66" charset="0"/>
              </a:rPr>
              <a:t> Techniques</a:t>
            </a:r>
            <a:endParaRPr kumimoji="0" lang="en-US" sz="5598" b="0" i="0" u="none" strike="noStrike" kern="1200" cap="none" spc="0" normalizeH="0" baseline="0" noProof="0" dirty="0">
              <a:ln>
                <a:noFill/>
              </a:ln>
              <a:solidFill>
                <a:srgbClr val="F4F6FC"/>
              </a:solidFill>
              <a:effectLst/>
              <a:uLnTx/>
              <a:uFillTx/>
              <a:latin typeface="Berlin Sans FB Demi" panose="020E0802020502020306" pitchFamily="34" charset="0"/>
              <a:cs typeface="Mongolian Baiti" panose="03000500000000000000" pitchFamily="66" charset="0"/>
            </a:endParaRPr>
          </a:p>
        </p:txBody>
      </p:sp>
      <p:sp>
        <p:nvSpPr>
          <p:cNvPr id="30" name="Oval 29">
            <a:extLst>
              <a:ext uri="{FF2B5EF4-FFF2-40B4-BE49-F238E27FC236}">
                <a16:creationId xmlns:a16="http://schemas.microsoft.com/office/drawing/2014/main" id="{086FC17D-056D-9723-764B-4EF79F60A92D}"/>
              </a:ext>
            </a:extLst>
          </p:cNvPr>
          <p:cNvSpPr/>
          <p:nvPr/>
        </p:nvSpPr>
        <p:spPr>
          <a:xfrm>
            <a:off x="2270846" y="3560047"/>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BDBCEEDE-8E72-1D14-C9B0-AF93376231C1}"/>
              </a:ext>
            </a:extLst>
          </p:cNvPr>
          <p:cNvSpPr/>
          <p:nvPr/>
        </p:nvSpPr>
        <p:spPr>
          <a:xfrm>
            <a:off x="9179373" y="5993037"/>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D7C6F1B9-EDDF-0F72-1EBE-78D21701D601}"/>
              </a:ext>
            </a:extLst>
          </p:cNvPr>
          <p:cNvSpPr/>
          <p:nvPr/>
        </p:nvSpPr>
        <p:spPr>
          <a:xfrm>
            <a:off x="9265879" y="3460261"/>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4392FD3-2501-16D0-B03F-96C8D4109375}"/>
              </a:ext>
            </a:extLst>
          </p:cNvPr>
          <p:cNvSpPr/>
          <p:nvPr/>
        </p:nvSpPr>
        <p:spPr>
          <a:xfrm>
            <a:off x="5369058" y="8591775"/>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FF9B7CBA-1A66-16FA-F26B-14ED9719A8EA}"/>
              </a:ext>
            </a:extLst>
          </p:cNvPr>
          <p:cNvSpPr/>
          <p:nvPr/>
        </p:nvSpPr>
        <p:spPr>
          <a:xfrm>
            <a:off x="2196864" y="6031032"/>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336FF546-95FF-9156-0FA8-E4A0882E556D}"/>
              </a:ext>
            </a:extLst>
          </p:cNvPr>
          <p:cNvSpPr txBox="1"/>
          <p:nvPr/>
        </p:nvSpPr>
        <p:spPr>
          <a:xfrm>
            <a:off x="9687494" y="5735774"/>
            <a:ext cx="4725214" cy="713080"/>
          </a:xfrm>
          <a:prstGeom prst="rect">
            <a:avLst/>
          </a:prstGeom>
          <a:noFill/>
        </p:spPr>
        <p:txBody>
          <a:bodyPr wrap="square">
            <a:spAutoFit/>
          </a:bodyPr>
          <a:lstStyle/>
          <a:p>
            <a:pPr marL="0" lvl="0" indent="0">
              <a:lnSpc>
                <a:spcPts val="5159"/>
              </a:lnSpc>
              <a:spcBef>
                <a:spcPct val="0"/>
              </a:spcBef>
            </a:pPr>
            <a:r>
              <a:rPr lang="en-US" sz="3500" dirty="0">
                <a:solidFill>
                  <a:srgbClr val="050A30"/>
                </a:solidFill>
                <a:latin typeface="Mongolian Baiti" panose="03000500000000000000" pitchFamily="66" charset="0"/>
                <a:cs typeface="Mongolian Baiti" panose="03000500000000000000" pitchFamily="66" charset="0"/>
              </a:rPr>
              <a:t>Brightness </a:t>
            </a:r>
          </a:p>
        </p:txBody>
      </p:sp>
      <p:pic>
        <p:nvPicPr>
          <p:cNvPr id="1026" name="Picture 2" descr="26,286 Robot Drawings Illustrations &amp; Clip Art - iStock">
            <a:extLst>
              <a:ext uri="{FF2B5EF4-FFF2-40B4-BE49-F238E27FC236}">
                <a16:creationId xmlns:a16="http://schemas.microsoft.com/office/drawing/2014/main" id="{322CE2FA-C542-DCF3-958C-3C5606DDEA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298" t="5556" r="67248" b="66993"/>
          <a:stretch/>
        </p:blipFill>
        <p:spPr bwMode="auto">
          <a:xfrm>
            <a:off x="4927044" y="2912723"/>
            <a:ext cx="1542063"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26,286 Robot Drawings Illustrations &amp; Clip Art - iStock">
            <a:extLst>
              <a:ext uri="{FF2B5EF4-FFF2-40B4-BE49-F238E27FC236}">
                <a16:creationId xmlns:a16="http://schemas.microsoft.com/office/drawing/2014/main" id="{4A5C8383-D81E-18B3-BE6E-FDA30CE6204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298" t="5556" r="67248" b="66993"/>
          <a:stretch/>
        </p:blipFill>
        <p:spPr bwMode="auto">
          <a:xfrm flipH="1">
            <a:off x="6221951" y="2921418"/>
            <a:ext cx="1542063" cy="160020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26,286 Robot Drawings Illustrations &amp; Clip Art - iStock">
            <a:extLst>
              <a:ext uri="{FF2B5EF4-FFF2-40B4-BE49-F238E27FC236}">
                <a16:creationId xmlns:a16="http://schemas.microsoft.com/office/drawing/2014/main" id="{DCCD6D46-BEAF-EDBA-C768-3A42A373D88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113" t="38932" r="60948" b="35426"/>
          <a:stretch/>
        </p:blipFill>
        <p:spPr bwMode="auto">
          <a:xfrm>
            <a:off x="4947187" y="5617206"/>
            <a:ext cx="1638782" cy="12026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26,286 Robot Drawings Illustrations &amp; Clip Art - iStock">
            <a:extLst>
              <a:ext uri="{FF2B5EF4-FFF2-40B4-BE49-F238E27FC236}">
                <a16:creationId xmlns:a16="http://schemas.microsoft.com/office/drawing/2014/main" id="{BD3467D4-6F2C-D2A7-09B8-FD1522EAA23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113" t="38932" r="60948" b="35426"/>
          <a:stretch/>
        </p:blipFill>
        <p:spPr bwMode="auto">
          <a:xfrm rot="5400000">
            <a:off x="6494170" y="5627958"/>
            <a:ext cx="1638782" cy="1202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6,286 Robot Drawings Illustrations &amp; Clip Art - iStock">
            <a:extLst>
              <a:ext uri="{FF2B5EF4-FFF2-40B4-BE49-F238E27FC236}">
                <a16:creationId xmlns:a16="http://schemas.microsoft.com/office/drawing/2014/main" id="{F687BCD0-8522-0E49-65B9-44A62C3B39F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538" t="68509" r="33975" b="3378"/>
          <a:stretch/>
        </p:blipFill>
        <p:spPr bwMode="auto">
          <a:xfrm>
            <a:off x="11898114" y="5197111"/>
            <a:ext cx="1636712" cy="14163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26,286 Robot Drawings Illustrations &amp; Clip Art - iStock">
            <a:extLst>
              <a:ext uri="{FF2B5EF4-FFF2-40B4-BE49-F238E27FC236}">
                <a16:creationId xmlns:a16="http://schemas.microsoft.com/office/drawing/2014/main" id="{A27B6918-60C0-404D-8660-6CB246A12375}"/>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94000" contrast="-40000"/>
                    </a14:imgEffect>
                  </a14:imgLayer>
                </a14:imgProps>
              </a:ext>
              <a:ext uri="{28A0092B-C50C-407E-A947-70E740481C1C}">
                <a14:useLocalDpi xmlns:a14="http://schemas.microsoft.com/office/drawing/2010/main" val="0"/>
              </a:ext>
            </a:extLst>
          </a:blip>
          <a:srcRect l="33538" t="68509" r="33975" b="3378"/>
          <a:stretch/>
        </p:blipFill>
        <p:spPr bwMode="auto">
          <a:xfrm>
            <a:off x="13419048" y="5197111"/>
            <a:ext cx="1636712" cy="14163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6,286 Robot Drawings Illustrations &amp; Clip Art - iStock">
            <a:extLst>
              <a:ext uri="{FF2B5EF4-FFF2-40B4-BE49-F238E27FC236}">
                <a16:creationId xmlns:a16="http://schemas.microsoft.com/office/drawing/2014/main" id="{6A7632A9-A31D-56DE-CA4A-7FDA299BDCC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8335" t="35360" r="8037" b="36860"/>
          <a:stretch/>
        </p:blipFill>
        <p:spPr bwMode="auto">
          <a:xfrm>
            <a:off x="8639768" y="7768941"/>
            <a:ext cx="1252221" cy="1472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26,286 Robot Drawings Illustrations &amp; Clip Art - iStock">
            <a:extLst>
              <a:ext uri="{FF2B5EF4-FFF2-40B4-BE49-F238E27FC236}">
                <a16:creationId xmlns:a16="http://schemas.microsoft.com/office/drawing/2014/main" id="{58088ED6-0DEB-5554-6098-7855AF26733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1264" t="41858" r="8037" b="36860"/>
          <a:stretch/>
        </p:blipFill>
        <p:spPr bwMode="auto">
          <a:xfrm>
            <a:off x="10029833" y="7897285"/>
            <a:ext cx="1129468" cy="11612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26,286 Robot Drawings Illustrations &amp; Clip Art - iStock">
            <a:extLst>
              <a:ext uri="{FF2B5EF4-FFF2-40B4-BE49-F238E27FC236}">
                <a16:creationId xmlns:a16="http://schemas.microsoft.com/office/drawing/2014/main" id="{84A60383-AA43-BF9C-BB64-6466442F2B4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2858" t="35264" r="38385" b="34774"/>
          <a:stretch/>
        </p:blipFill>
        <p:spPr bwMode="auto">
          <a:xfrm>
            <a:off x="12249795" y="2742688"/>
            <a:ext cx="1026118" cy="16390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26,286 Robot Drawings Illustrations &amp; Clip Art - iStock">
            <a:extLst>
              <a:ext uri="{FF2B5EF4-FFF2-40B4-BE49-F238E27FC236}">
                <a16:creationId xmlns:a16="http://schemas.microsoft.com/office/drawing/2014/main" id="{6565CDDA-8FFE-1690-4D1A-92EC5096F5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2858" t="42756" r="38386" b="44740"/>
          <a:stretch/>
        </p:blipFill>
        <p:spPr bwMode="auto">
          <a:xfrm>
            <a:off x="13475607" y="3220956"/>
            <a:ext cx="1026118" cy="68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88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Shape 117"/>
        <p:cNvGrpSpPr/>
        <p:nvPr/>
      </p:nvGrpSpPr>
      <p:grpSpPr>
        <a:xfrm>
          <a:off x="0" y="0"/>
          <a:ext cx="0" cy="0"/>
          <a:chOff x="0" y="0"/>
          <a:chExt cx="0" cy="0"/>
        </a:xfrm>
      </p:grpSpPr>
      <p:pic>
        <p:nvPicPr>
          <p:cNvPr id="118" name="Google Shape;118;p15"/>
          <p:cNvPicPr preferRelativeResize="0"/>
          <p:nvPr/>
        </p:nvPicPr>
        <p:blipFill rotWithShape="1">
          <a:blip r:embed="rId3">
            <a:alphaModFix/>
          </a:blip>
          <a:srcRect/>
          <a:stretch/>
        </p:blipFill>
        <p:spPr>
          <a:xfrm>
            <a:off x="11697729" y="-425289"/>
            <a:ext cx="2168999" cy="1187034"/>
          </a:xfrm>
          <a:prstGeom prst="rect">
            <a:avLst/>
          </a:prstGeom>
          <a:noFill/>
          <a:ln>
            <a:noFill/>
          </a:ln>
        </p:spPr>
      </p:pic>
      <p:pic>
        <p:nvPicPr>
          <p:cNvPr id="119" name="Google Shape;119;p15"/>
          <p:cNvPicPr preferRelativeResize="0"/>
          <p:nvPr/>
        </p:nvPicPr>
        <p:blipFill rotWithShape="1">
          <a:blip r:embed="rId4">
            <a:alphaModFix/>
          </a:blip>
          <a:srcRect/>
          <a:stretch/>
        </p:blipFill>
        <p:spPr>
          <a:xfrm>
            <a:off x="16262702" y="6135263"/>
            <a:ext cx="4050596" cy="4251580"/>
          </a:xfrm>
          <a:prstGeom prst="rect">
            <a:avLst/>
          </a:prstGeom>
          <a:noFill/>
          <a:ln>
            <a:noFill/>
          </a:ln>
        </p:spPr>
      </p:pic>
      <p:pic>
        <p:nvPicPr>
          <p:cNvPr id="120" name="Google Shape;120;p15"/>
          <p:cNvPicPr preferRelativeResize="0"/>
          <p:nvPr/>
        </p:nvPicPr>
        <p:blipFill rotWithShape="1">
          <a:blip r:embed="rId5">
            <a:alphaModFix/>
          </a:blip>
          <a:srcRect/>
          <a:stretch/>
        </p:blipFill>
        <p:spPr>
          <a:xfrm>
            <a:off x="-812946" y="761745"/>
            <a:ext cx="3432328" cy="1029698"/>
          </a:xfrm>
          <a:prstGeom prst="rect">
            <a:avLst/>
          </a:prstGeom>
          <a:noFill/>
          <a:ln>
            <a:noFill/>
          </a:ln>
        </p:spPr>
      </p:pic>
      <p:sp>
        <p:nvSpPr>
          <p:cNvPr id="121" name="Google Shape;121;p15"/>
          <p:cNvSpPr/>
          <p:nvPr/>
        </p:nvSpPr>
        <p:spPr>
          <a:xfrm>
            <a:off x="4440900" y="1061125"/>
            <a:ext cx="9406200" cy="1995900"/>
          </a:xfrm>
          <a:prstGeom prst="roundRect">
            <a:avLst>
              <a:gd name="adj" fmla="val 35101"/>
            </a:avLst>
          </a:prstGeom>
          <a:solidFill>
            <a:srgbClr val="545454"/>
          </a:solidFill>
          <a:ln>
            <a:noFill/>
          </a:ln>
        </p:spPr>
        <p:txBody>
          <a:bodyPr spcFirstLastPara="1" wrap="square" lIns="91425" tIns="45700" rIns="91425" bIns="45700" anchor="ctr" anchorCtr="0">
            <a:noAutofit/>
          </a:bodyPr>
          <a:lstStyle/>
          <a:p>
            <a:pPr marL="0" marR="0" lvl="0" indent="0" algn="ctr" rtl="0">
              <a:lnSpc>
                <a:spcPct val="109201"/>
              </a:lnSpc>
              <a:spcBef>
                <a:spcPts val="0"/>
              </a:spcBef>
              <a:spcAft>
                <a:spcPts val="0"/>
              </a:spcAft>
              <a:buClr>
                <a:srgbClr val="F4F6FC"/>
              </a:buClr>
              <a:buSzPts val="6151"/>
              <a:buFont typeface="Overlock"/>
              <a:buNone/>
            </a:pPr>
            <a:r>
              <a:rPr lang="en-US" sz="5400" b="0" i="0" u="none" strike="noStrike" cap="none" dirty="0">
                <a:solidFill>
                  <a:srgbClr val="F4F6FC"/>
                </a:solidFill>
                <a:latin typeface="Berlin Sans FB Demi" panose="020E0802020502020306" pitchFamily="34" charset="0"/>
                <a:ea typeface="Overlock"/>
                <a:cs typeface="Mongolian Baiti" panose="03000500000000000000" pitchFamily="66" charset="0"/>
                <a:sym typeface="Overlock"/>
              </a:rPr>
              <a:t>Can you find number nine?</a:t>
            </a:r>
            <a:endParaRPr sz="4800" b="0" i="0" u="none" strike="noStrike" cap="none" dirty="0">
              <a:solidFill>
                <a:srgbClr val="F4F6FC"/>
              </a:solidFill>
              <a:latin typeface="Berlin Sans FB Demi" panose="020E0802020502020306" pitchFamily="34" charset="0"/>
              <a:ea typeface="Overlock"/>
              <a:cs typeface="Mongolian Baiti" panose="03000500000000000000" pitchFamily="66" charset="0"/>
              <a:sym typeface="Overlock"/>
            </a:endParaRPr>
          </a:p>
        </p:txBody>
      </p:sp>
      <p:pic>
        <p:nvPicPr>
          <p:cNvPr id="122" name="Google Shape;122;p15"/>
          <p:cNvPicPr preferRelativeResize="0"/>
          <p:nvPr/>
        </p:nvPicPr>
        <p:blipFill rotWithShape="1">
          <a:blip r:embed="rId6">
            <a:alphaModFix/>
          </a:blip>
          <a:srcRect l="27593" t="21016" r="66557" b="70338"/>
          <a:stretch/>
        </p:blipFill>
        <p:spPr>
          <a:xfrm>
            <a:off x="8935475" y="4419400"/>
            <a:ext cx="3432325" cy="3082821"/>
          </a:xfrm>
          <a:prstGeom prst="rect">
            <a:avLst/>
          </a:prstGeom>
          <a:noFill/>
          <a:ln>
            <a:noFill/>
          </a:ln>
        </p:spPr>
      </p:pic>
      <p:pic>
        <p:nvPicPr>
          <p:cNvPr id="123" name="Google Shape;123;p15"/>
          <p:cNvPicPr preferRelativeResize="0"/>
          <p:nvPr/>
        </p:nvPicPr>
        <p:blipFill rotWithShape="1">
          <a:blip r:embed="rId6">
            <a:alphaModFix/>
          </a:blip>
          <a:srcRect l="75091" t="39588" r="18598" b="51823"/>
          <a:stretch/>
        </p:blipFill>
        <p:spPr>
          <a:xfrm>
            <a:off x="1313975" y="4419400"/>
            <a:ext cx="3726594" cy="3082825"/>
          </a:xfrm>
          <a:prstGeom prst="rect">
            <a:avLst/>
          </a:prstGeom>
          <a:noFill/>
          <a:ln>
            <a:noFill/>
          </a:ln>
        </p:spPr>
      </p:pic>
      <p:pic>
        <p:nvPicPr>
          <p:cNvPr id="124" name="Google Shape;124;p15"/>
          <p:cNvPicPr preferRelativeResize="0"/>
          <p:nvPr/>
        </p:nvPicPr>
        <p:blipFill rotWithShape="1">
          <a:blip r:embed="rId6">
            <a:alphaModFix/>
          </a:blip>
          <a:srcRect l="39072" t="84893" r="55041" b="6262"/>
          <a:stretch/>
        </p:blipFill>
        <p:spPr>
          <a:xfrm>
            <a:off x="12529012" y="4176580"/>
            <a:ext cx="3572475" cy="3261995"/>
          </a:xfrm>
          <a:prstGeom prst="rect">
            <a:avLst/>
          </a:prstGeom>
          <a:noFill/>
          <a:ln>
            <a:noFill/>
          </a:ln>
        </p:spPr>
      </p:pic>
      <p:pic>
        <p:nvPicPr>
          <p:cNvPr id="125" name="Google Shape;125;p15"/>
          <p:cNvPicPr preferRelativeResize="0"/>
          <p:nvPr/>
        </p:nvPicPr>
        <p:blipFill rotWithShape="1">
          <a:blip r:embed="rId6">
            <a:alphaModFix/>
          </a:blip>
          <a:srcRect l="104161" t="75077" r="-65087" b="9847"/>
          <a:stretch/>
        </p:blipFill>
        <p:spPr>
          <a:xfrm>
            <a:off x="15276325" y="4651825"/>
            <a:ext cx="6848049" cy="1029700"/>
          </a:xfrm>
          <a:prstGeom prst="rect">
            <a:avLst/>
          </a:prstGeom>
          <a:noFill/>
          <a:ln>
            <a:noFill/>
          </a:ln>
        </p:spPr>
      </p:pic>
      <p:pic>
        <p:nvPicPr>
          <p:cNvPr id="126" name="Google Shape;126;p15"/>
          <p:cNvPicPr preferRelativeResize="0"/>
          <p:nvPr/>
        </p:nvPicPr>
        <p:blipFill rotWithShape="1">
          <a:blip r:embed="rId6">
            <a:alphaModFix/>
          </a:blip>
          <a:srcRect l="51427" t="67433" r="42836" b="24757"/>
          <a:stretch/>
        </p:blipFill>
        <p:spPr>
          <a:xfrm>
            <a:off x="5238825" y="4483063"/>
            <a:ext cx="3572475" cy="295552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21000" y="8768239"/>
            <a:ext cx="2168999" cy="1187034"/>
          </a:xfrm>
          <a:prstGeom prst="rect">
            <a:avLst/>
          </a:prstGeom>
        </p:spPr>
      </p:pic>
      <p:sp>
        <p:nvSpPr>
          <p:cNvPr id="36" name="TextBox 36"/>
          <p:cNvSpPr txBox="1"/>
          <p:nvPr/>
        </p:nvSpPr>
        <p:spPr>
          <a:xfrm>
            <a:off x="9339263" y="5266334"/>
            <a:ext cx="873539" cy="764698"/>
          </a:xfrm>
          <a:prstGeom prst="rect">
            <a:avLst/>
          </a:prstGeom>
        </p:spPr>
        <p:txBody>
          <a:bodyPr lIns="0" tIns="0" rIns="0" bIns="0" rtlCol="0" anchor="t">
            <a:spAutoFit/>
          </a:bodyPr>
          <a:lstStyle/>
          <a:p>
            <a:pPr algn="r">
              <a:lnSpc>
                <a:spcPts val="6151"/>
              </a:lnSpc>
              <a:spcBef>
                <a:spcPct val="0"/>
              </a:spcBef>
            </a:pPr>
            <a:r>
              <a:rPr lang="en-US" sz="4393">
                <a:solidFill>
                  <a:srgbClr val="F4F6FC"/>
                </a:solidFill>
                <a:latin typeface="Open Sans Light Bold"/>
              </a:rPr>
              <a:t>04</a:t>
            </a:r>
          </a:p>
        </p:txBody>
      </p:sp>
      <p:pic>
        <p:nvPicPr>
          <p:cNvPr id="39" name="Picture 3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04800" y="454762"/>
            <a:ext cx="3432328" cy="1029698"/>
          </a:xfrm>
          <a:prstGeom prst="rect">
            <a:avLst/>
          </a:prstGeom>
        </p:spPr>
      </p:pic>
      <p:pic>
        <p:nvPicPr>
          <p:cNvPr id="4098" name="Picture 2" descr="Data Augmentation Increases Accuracy of your model — But how ? | by Sourav  Kumar | Secure and Private AI Writing Challenge | Medium">
            <a:extLst>
              <a:ext uri="{FF2B5EF4-FFF2-40B4-BE49-F238E27FC236}">
                <a16:creationId xmlns:a16="http://schemas.microsoft.com/office/drawing/2014/main" id="{07D7D12B-7B54-4058-2C37-875BE7DEB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1454044"/>
            <a:ext cx="11430000" cy="789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530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65346" y="609345"/>
            <a:ext cx="3432328" cy="1029698"/>
          </a:xfrm>
          <a:prstGeom prst="rect">
            <a:avLst/>
          </a:prstGeom>
        </p:spPr>
      </p:pic>
      <p:pic>
        <p:nvPicPr>
          <p:cNvPr id="4" name="Picture 4"/>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093451" y="-5089716"/>
            <a:ext cx="6501663" cy="6728759"/>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877168"/>
            <a:ext cx="1561364" cy="854492"/>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216568" y="7821055"/>
            <a:ext cx="1561364" cy="854492"/>
          </a:xfrm>
          <a:prstGeom prst="rect">
            <a:avLst/>
          </a:prstGeom>
        </p:spPr>
      </p:pic>
      <p:pic>
        <p:nvPicPr>
          <p:cNvPr id="8" name="Picture 8"/>
          <p:cNvPicPr>
            <a:picLocks noChangeAspect="1"/>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100000">
            <a:off x="8612173" y="8663097"/>
            <a:ext cx="6501663" cy="6728759"/>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2664" y="9095157"/>
            <a:ext cx="1561364" cy="854492"/>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5806972"/>
            <a:ext cx="7563218" cy="3715431"/>
          </a:xfrm>
          <a:prstGeom prst="rect">
            <a:avLst/>
          </a:prstGeom>
        </p:spPr>
      </p:pic>
      <p:sp>
        <p:nvSpPr>
          <p:cNvPr id="12" name="Rectangle: Rounded Corners 11">
            <a:extLst>
              <a:ext uri="{FF2B5EF4-FFF2-40B4-BE49-F238E27FC236}">
                <a16:creationId xmlns:a16="http://schemas.microsoft.com/office/drawing/2014/main" id="{4381424F-FC7B-7F76-D784-405194E29593}"/>
              </a:ext>
            </a:extLst>
          </p:cNvPr>
          <p:cNvSpPr/>
          <p:nvPr/>
        </p:nvSpPr>
        <p:spPr>
          <a:xfrm>
            <a:off x="3189772" y="3550412"/>
            <a:ext cx="12057276" cy="3430878"/>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698"/>
              </a:lnSpc>
              <a:spcBef>
                <a:spcPct val="0"/>
              </a:spcBef>
            </a:pPr>
            <a:r>
              <a:rPr lang="en-US" sz="6600" dirty="0">
                <a:solidFill>
                  <a:schemeClr val="bg1"/>
                </a:solidFill>
                <a:latin typeface="Berlin Sans FB Demi" panose="020E0802020502020306" pitchFamily="34" charset="0"/>
                <a:cs typeface="Mongolian Baiti" panose="03000500000000000000" pitchFamily="66" charset="0"/>
              </a:rPr>
              <a:t>“You can’t improve what you can’t measure”</a:t>
            </a:r>
          </a:p>
        </p:txBody>
      </p:sp>
      <p:pic>
        <p:nvPicPr>
          <p:cNvPr id="13" name="Picture 28">
            <a:extLst>
              <a:ext uri="{FF2B5EF4-FFF2-40B4-BE49-F238E27FC236}">
                <a16:creationId xmlns:a16="http://schemas.microsoft.com/office/drawing/2014/main" id="{56041A3C-A20C-C891-20DD-4F16246EFA10}"/>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54386"/>
          <a:stretch/>
        </p:blipFill>
        <p:spPr>
          <a:xfrm flipH="1">
            <a:off x="16332820" y="5143383"/>
            <a:ext cx="1981200" cy="42515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443D31B3-80D9-07D4-1E19-3E0BB38C1C1A}"/>
              </a:ext>
            </a:extLst>
          </p:cNvPr>
          <p:cNvPicPr>
            <a:picLocks noChangeAspect="1"/>
          </p:cNvPicPr>
          <p:nvPr/>
        </p:nvPicPr>
        <p:blipFill rotWithShape="1">
          <a:blip r:embed="rId3"/>
          <a:srcRect l="-119" t="2532" r="9055" b="2882"/>
          <a:stretch/>
        </p:blipFill>
        <p:spPr>
          <a:xfrm>
            <a:off x="6276769" y="-65314"/>
            <a:ext cx="12141859" cy="1028700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6012" y="1259783"/>
            <a:ext cx="6223997" cy="6441394"/>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5562" y="9006492"/>
            <a:ext cx="1048729" cy="1064552"/>
          </a:xfrm>
          <a:prstGeom prst="rect">
            <a:avLst/>
          </a:prstGeom>
        </p:spPr>
      </p:pic>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24" name="Picture 2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682467" y="555531"/>
            <a:ext cx="962736" cy="1010505"/>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595115" y="2453946"/>
            <a:ext cx="850914" cy="850914"/>
          </a:xfrm>
          <a:prstGeom prst="rect">
            <a:avLst/>
          </a:prstGeom>
        </p:spPr>
      </p:pic>
      <p:pic>
        <p:nvPicPr>
          <p:cNvPr id="54" name="Picture 5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657430" y="9258300"/>
            <a:ext cx="577048" cy="577048"/>
          </a:xfrm>
          <a:prstGeom prst="rect">
            <a:avLst/>
          </a:prstGeom>
        </p:spPr>
      </p:pic>
      <p:sp>
        <p:nvSpPr>
          <p:cNvPr id="56" name="TextBox 56"/>
          <p:cNvSpPr txBox="1"/>
          <p:nvPr/>
        </p:nvSpPr>
        <p:spPr>
          <a:xfrm>
            <a:off x="2140774" y="7081671"/>
            <a:ext cx="4935788" cy="1187441"/>
          </a:xfrm>
          <a:prstGeom prst="rect">
            <a:avLst/>
          </a:prstGeom>
          <a:ln>
            <a:noFill/>
          </a:ln>
        </p:spPr>
        <p:txBody>
          <a:bodyPr lIns="0" tIns="0" rIns="0" bIns="0" rtlCol="0" anchor="ctr">
            <a:spAutoFit/>
          </a:bodyPr>
          <a:lstStyle/>
          <a:p>
            <a:pPr marL="0" lvl="0" indent="0">
              <a:lnSpc>
                <a:spcPts val="4766"/>
              </a:lnSpc>
              <a:spcBef>
                <a:spcPct val="0"/>
              </a:spcBef>
            </a:pPr>
            <a:r>
              <a:rPr lang="en-US" sz="3200" dirty="0">
                <a:solidFill>
                  <a:srgbClr val="213969"/>
                </a:solidFill>
                <a:latin typeface="Mongolian Baiti" panose="03000500000000000000" pitchFamily="66" charset="0"/>
                <a:cs typeface="Mongolian Baiti" panose="03000500000000000000" pitchFamily="66" charset="0"/>
              </a:rPr>
              <a:t>Cost function and loss function are different.</a:t>
            </a:r>
            <a:endParaRPr lang="en-US" sz="3200" u="none" dirty="0">
              <a:solidFill>
                <a:srgbClr val="213969"/>
              </a:solidFill>
              <a:latin typeface="Mongolian Baiti" panose="03000500000000000000" pitchFamily="66" charset="0"/>
              <a:cs typeface="Mongolian Baiti" panose="03000500000000000000" pitchFamily="66" charset="0"/>
            </a:endParaRPr>
          </a:p>
        </p:txBody>
      </p:sp>
      <p:sp>
        <p:nvSpPr>
          <p:cNvPr id="57" name="TextBox 57"/>
          <p:cNvSpPr txBox="1"/>
          <p:nvPr/>
        </p:nvSpPr>
        <p:spPr>
          <a:xfrm>
            <a:off x="2089590" y="4356532"/>
            <a:ext cx="4935788" cy="571888"/>
          </a:xfrm>
          <a:prstGeom prst="rect">
            <a:avLst/>
          </a:prstGeom>
          <a:ln>
            <a:noFill/>
          </a:ln>
        </p:spPr>
        <p:txBody>
          <a:bodyPr lIns="0" tIns="0" rIns="0" bIns="0" rtlCol="0" anchor="ctr">
            <a:spAutoFit/>
          </a:bodyPr>
          <a:lstStyle/>
          <a:p>
            <a:pPr marL="0" lvl="0" indent="0">
              <a:lnSpc>
                <a:spcPts val="4766"/>
              </a:lnSpc>
              <a:spcBef>
                <a:spcPct val="0"/>
              </a:spcBef>
            </a:pPr>
            <a:r>
              <a:rPr lang="en-US" sz="3200" u="none" dirty="0">
                <a:solidFill>
                  <a:srgbClr val="213969"/>
                </a:solidFill>
                <a:latin typeface="Mongolian Baiti" panose="03000500000000000000" pitchFamily="66" charset="0"/>
                <a:cs typeface="Mongolian Baiti" panose="03000500000000000000" pitchFamily="66" charset="0"/>
              </a:rPr>
              <a:t>Also called an error function</a:t>
            </a:r>
          </a:p>
        </p:txBody>
      </p:sp>
      <p:sp>
        <p:nvSpPr>
          <p:cNvPr id="58" name="TextBox 58"/>
          <p:cNvSpPr txBox="1"/>
          <p:nvPr/>
        </p:nvSpPr>
        <p:spPr>
          <a:xfrm>
            <a:off x="1310315" y="2586466"/>
            <a:ext cx="7426479" cy="859915"/>
          </a:xfrm>
          <a:prstGeom prst="rect">
            <a:avLst/>
          </a:prstGeom>
        </p:spPr>
        <p:txBody>
          <a:bodyPr lIns="0" tIns="0" rIns="0" bIns="0" rtlCol="0" anchor="t">
            <a:spAutoFit/>
          </a:bodyPr>
          <a:lstStyle/>
          <a:p>
            <a:pPr marL="0" lvl="0" indent="0">
              <a:lnSpc>
                <a:spcPts val="3373"/>
              </a:lnSpc>
              <a:spcBef>
                <a:spcPct val="0"/>
              </a:spcBef>
            </a:pPr>
            <a:r>
              <a:rPr lang="en-US" sz="2811" dirty="0">
                <a:solidFill>
                  <a:srgbClr val="000000"/>
                </a:solidFill>
                <a:latin typeface="Mongolian Baiti" panose="03000500000000000000" pitchFamily="66" charset="0"/>
                <a:cs typeface="Mongolian Baiti" panose="03000500000000000000" pitchFamily="66" charset="0"/>
              </a:rPr>
              <a:t>The loss function is a method of evaluating how well your algorithm is modeling your dataset.</a:t>
            </a:r>
          </a:p>
        </p:txBody>
      </p:sp>
      <p:sp>
        <p:nvSpPr>
          <p:cNvPr id="59" name="TextBox 59"/>
          <p:cNvSpPr txBox="1"/>
          <p:nvPr/>
        </p:nvSpPr>
        <p:spPr>
          <a:xfrm>
            <a:off x="12089661" y="3065291"/>
            <a:ext cx="3924351" cy="500137"/>
          </a:xfrm>
          <a:prstGeom prst="rect">
            <a:avLst/>
          </a:prstGeom>
        </p:spPr>
        <p:txBody>
          <a:bodyPr lIns="0" tIns="0" rIns="0" bIns="0" rtlCol="0" anchor="t">
            <a:spAutoFit/>
          </a:bodyPr>
          <a:lstStyle/>
          <a:p>
            <a:pPr marL="0" lvl="0" indent="0" algn="ctr">
              <a:lnSpc>
                <a:spcPts val="3901"/>
              </a:lnSpc>
              <a:spcBef>
                <a:spcPct val="0"/>
              </a:spcBef>
            </a:pPr>
            <a:r>
              <a:rPr lang="en-US" sz="3250" dirty="0">
                <a:solidFill>
                  <a:srgbClr val="000000"/>
                </a:solidFill>
                <a:latin typeface="Mongolian Baiti" panose="03000500000000000000" pitchFamily="66" charset="0"/>
                <a:cs typeface="Mongolian Baiti" panose="03000500000000000000" pitchFamily="66" charset="0"/>
              </a:rPr>
              <a:t>MSE</a:t>
            </a:r>
            <a:endParaRPr lang="en-US" sz="3250" u="none" dirty="0">
              <a:solidFill>
                <a:srgbClr val="000000"/>
              </a:solidFill>
              <a:latin typeface="Mongolian Baiti" panose="03000500000000000000" pitchFamily="66" charset="0"/>
              <a:cs typeface="Mongolian Baiti" panose="03000500000000000000" pitchFamily="66" charset="0"/>
            </a:endParaRPr>
          </a:p>
        </p:txBody>
      </p:sp>
      <p:sp>
        <p:nvSpPr>
          <p:cNvPr id="61" name="TextBox 61"/>
          <p:cNvSpPr txBox="1"/>
          <p:nvPr/>
        </p:nvSpPr>
        <p:spPr>
          <a:xfrm>
            <a:off x="2092555" y="5504440"/>
            <a:ext cx="4935788" cy="1187441"/>
          </a:xfrm>
          <a:prstGeom prst="rect">
            <a:avLst/>
          </a:prstGeom>
          <a:ln>
            <a:noFill/>
          </a:ln>
        </p:spPr>
        <p:txBody>
          <a:bodyPr lIns="0" tIns="0" rIns="0" bIns="0" rtlCol="0" anchor="ctr">
            <a:spAutoFit/>
          </a:bodyPr>
          <a:lstStyle/>
          <a:p>
            <a:pPr marL="0" lvl="0" indent="0" algn="l">
              <a:lnSpc>
                <a:spcPts val="4766"/>
              </a:lnSpc>
              <a:spcBef>
                <a:spcPct val="0"/>
              </a:spcBef>
            </a:pPr>
            <a:r>
              <a:rPr lang="en-US" sz="3200" dirty="0">
                <a:solidFill>
                  <a:srgbClr val="213969"/>
                </a:solidFill>
                <a:latin typeface="Mongolian Baiti" panose="03000500000000000000" pitchFamily="66" charset="0"/>
                <a:cs typeface="Mongolian Baiti" panose="03000500000000000000" pitchFamily="66" charset="0"/>
              </a:rPr>
              <a:t>The good model has a low value of the loss function</a:t>
            </a:r>
            <a:endParaRPr lang="en-US" sz="3200" u="none" dirty="0">
              <a:solidFill>
                <a:srgbClr val="213969"/>
              </a:solidFill>
              <a:latin typeface="Mongolian Baiti" panose="03000500000000000000" pitchFamily="66" charset="0"/>
              <a:cs typeface="Mongolian Baiti" panose="03000500000000000000" pitchFamily="66" charset="0"/>
            </a:endParaRPr>
          </a:p>
        </p:txBody>
      </p:sp>
      <p:sp>
        <p:nvSpPr>
          <p:cNvPr id="64" name="TextBox 64"/>
          <p:cNvSpPr txBox="1"/>
          <p:nvPr/>
        </p:nvSpPr>
        <p:spPr>
          <a:xfrm>
            <a:off x="12399216" y="3880935"/>
            <a:ext cx="4258214" cy="897682"/>
          </a:xfrm>
          <a:prstGeom prst="rect">
            <a:avLst/>
          </a:prstGeom>
        </p:spPr>
        <p:txBody>
          <a:bodyPr lIns="0" tIns="0" rIns="0" bIns="0" rtlCol="0" anchor="t">
            <a:spAutoFit/>
          </a:bodyPr>
          <a:lstStyle/>
          <a:p>
            <a:pPr marL="0" lvl="0" indent="0" algn="l">
              <a:lnSpc>
                <a:spcPts val="3518"/>
              </a:lnSpc>
              <a:spcBef>
                <a:spcPct val="0"/>
              </a:spcBef>
            </a:pPr>
            <a:r>
              <a:rPr lang="en-US" sz="2931" dirty="0">
                <a:solidFill>
                  <a:srgbClr val="213969"/>
                </a:solidFill>
                <a:latin typeface="Mongolian Baiti" panose="03000500000000000000" pitchFamily="66" charset="0"/>
                <a:cs typeface="Mongolian Baiti" panose="03000500000000000000" pitchFamily="66" charset="0"/>
              </a:rPr>
              <a:t>The simplest and most common loss function.</a:t>
            </a:r>
          </a:p>
        </p:txBody>
      </p:sp>
      <p:sp>
        <p:nvSpPr>
          <p:cNvPr id="70" name="Rectangle: Rounded Corners 69">
            <a:extLst>
              <a:ext uri="{FF2B5EF4-FFF2-40B4-BE49-F238E27FC236}">
                <a16:creationId xmlns:a16="http://schemas.microsoft.com/office/drawing/2014/main" id="{B2F821F6-A396-5F20-B215-A6B4AE3C5B50}"/>
              </a:ext>
            </a:extLst>
          </p:cNvPr>
          <p:cNvSpPr/>
          <p:nvPr/>
        </p:nvSpPr>
        <p:spPr>
          <a:xfrm>
            <a:off x="1879009" y="1019319"/>
            <a:ext cx="5459319" cy="1093435"/>
          </a:xfrm>
          <a:prstGeom prst="roundRect">
            <a:avLst>
              <a:gd name="adj" fmla="val 35101"/>
            </a:avLst>
          </a:prstGeom>
          <a:solidFill>
            <a:srgbClr val="FFA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052"/>
              </a:lnSpc>
              <a:spcBef>
                <a:spcPct val="0"/>
              </a:spcBef>
            </a:pPr>
            <a:r>
              <a:rPr lang="en-US" sz="4800" dirty="0">
                <a:solidFill>
                  <a:srgbClr val="F4F6FC"/>
                </a:solidFill>
                <a:latin typeface="Berlin Sans FB Demi" panose="020E0802020502020306" pitchFamily="34" charset="0"/>
                <a:cs typeface="Mongolian Baiti" panose="03000500000000000000" pitchFamily="66" charset="0"/>
              </a:rPr>
              <a:t>Loss function</a:t>
            </a:r>
          </a:p>
        </p:txBody>
      </p:sp>
      <p:sp>
        <p:nvSpPr>
          <p:cNvPr id="80" name="Oval 79">
            <a:extLst>
              <a:ext uri="{FF2B5EF4-FFF2-40B4-BE49-F238E27FC236}">
                <a16:creationId xmlns:a16="http://schemas.microsoft.com/office/drawing/2014/main" id="{20B22802-7C8B-8940-13AE-EEF8BE39742D}"/>
              </a:ext>
            </a:extLst>
          </p:cNvPr>
          <p:cNvSpPr/>
          <p:nvPr/>
        </p:nvSpPr>
        <p:spPr>
          <a:xfrm>
            <a:off x="1559229" y="4463789"/>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6BB0060-44EC-7CF6-9F91-8CF040794464}"/>
              </a:ext>
            </a:extLst>
          </p:cNvPr>
          <p:cNvSpPr/>
          <p:nvPr/>
        </p:nvSpPr>
        <p:spPr>
          <a:xfrm>
            <a:off x="1559229" y="5888748"/>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8A2C7FC-209B-45FE-1ACE-CB7B32AB4B8C}"/>
              </a:ext>
            </a:extLst>
          </p:cNvPr>
          <p:cNvSpPr/>
          <p:nvPr/>
        </p:nvSpPr>
        <p:spPr>
          <a:xfrm>
            <a:off x="1559229" y="7517978"/>
            <a:ext cx="319780" cy="314828"/>
          </a:xfrm>
          <a:prstGeom prst="ellipse">
            <a:avLst/>
          </a:prstGeom>
          <a:solidFill>
            <a:srgbClr val="D662A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61BB5E2-6E76-15B4-38E1-118337136A12}"/>
              </a:ext>
            </a:extLst>
          </p:cNvPr>
          <p:cNvSpPr/>
          <p:nvPr/>
        </p:nvSpPr>
        <p:spPr>
          <a:xfrm>
            <a:off x="11958056" y="3953963"/>
            <a:ext cx="252000" cy="252000"/>
          </a:xfrm>
          <a:prstGeom prst="ellipse">
            <a:avLst/>
          </a:prstGeom>
          <a:solidFill>
            <a:srgbClr val="7A54A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400" y="8205943"/>
            <a:ext cx="3390665" cy="185561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609345"/>
            <a:ext cx="3432328" cy="10296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06998" y="4108984"/>
            <a:ext cx="652617" cy="741611"/>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21423" y="6477500"/>
            <a:ext cx="652617" cy="741611"/>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377389" y="2393726"/>
            <a:ext cx="6123324" cy="6077399"/>
          </a:xfrm>
          <a:prstGeom prst="rect">
            <a:avLst/>
          </a:prstGeom>
        </p:spPr>
      </p:pic>
      <p:sp>
        <p:nvSpPr>
          <p:cNvPr id="10" name="TextBox 10"/>
          <p:cNvSpPr txBox="1"/>
          <p:nvPr/>
        </p:nvSpPr>
        <p:spPr>
          <a:xfrm>
            <a:off x="2787076" y="3949965"/>
            <a:ext cx="9887100" cy="1384995"/>
          </a:xfrm>
          <a:prstGeom prst="rect">
            <a:avLst/>
          </a:prstGeom>
        </p:spPr>
        <p:txBody>
          <a:bodyPr lIns="0" tIns="0" rIns="0" bIns="0" rtlCol="0" anchor="t">
            <a:spAutoFit/>
          </a:bodyPr>
          <a:lstStyle/>
          <a:p>
            <a:pPr marL="0" marR="0" lvl="0" indent="0" algn="l" defTabSz="914400" rtl="0" eaLnBrk="1" fontAlgn="auto" latinLnBrk="0" hangingPunct="1">
              <a:lnSpc>
                <a:spcPts val="3612"/>
              </a:lnSpc>
              <a:spcBef>
                <a:spcPct val="0"/>
              </a:spcBef>
              <a:spcAft>
                <a:spcPts val="0"/>
              </a:spcAft>
              <a:buClrTx/>
              <a:buSzTx/>
              <a:buFontTx/>
              <a:buNone/>
              <a:tabLst/>
              <a:defRPr/>
            </a:pPr>
            <a:r>
              <a:rPr lang="en-US" sz="3010" dirty="0">
                <a:solidFill>
                  <a:srgbClr val="050A30"/>
                </a:solidFill>
                <a:latin typeface="Agrandir Narrow"/>
              </a:rPr>
              <a:t>A set of different techniques that lower the complexity of a neural network model during training and thus prevent the overfitting.</a:t>
            </a:r>
            <a:endParaRPr kumimoji="0" lang="en-US" sz="3010" b="0" i="0" u="none" strike="noStrike" kern="1200" cap="none" spc="0" normalizeH="0" baseline="0" noProof="0" dirty="0">
              <a:ln>
                <a:noFill/>
              </a:ln>
              <a:solidFill>
                <a:srgbClr val="050A30"/>
              </a:solidFill>
              <a:effectLst/>
              <a:uLnTx/>
              <a:uFillTx/>
              <a:latin typeface="Agrandir Narrow"/>
              <a:ea typeface="+mn-ea"/>
              <a:cs typeface="+mn-cs"/>
            </a:endParaRPr>
          </a:p>
        </p:txBody>
      </p:sp>
      <p:sp>
        <p:nvSpPr>
          <p:cNvPr id="11" name="TextBox 11"/>
          <p:cNvSpPr txBox="1"/>
          <p:nvPr/>
        </p:nvSpPr>
        <p:spPr>
          <a:xfrm>
            <a:off x="2787076" y="6386641"/>
            <a:ext cx="9872586" cy="923330"/>
          </a:xfrm>
          <a:prstGeom prst="rect">
            <a:avLst/>
          </a:prstGeom>
        </p:spPr>
        <p:txBody>
          <a:bodyPr lIns="0" tIns="0" rIns="0" bIns="0" rtlCol="0" anchor="t">
            <a:spAutoFit/>
          </a:bodyPr>
          <a:lstStyle/>
          <a:p>
            <a:pPr marL="0" marR="0" lvl="0" indent="0" algn="l" defTabSz="914400" rtl="0" eaLnBrk="1" fontAlgn="auto" latinLnBrk="0" hangingPunct="1">
              <a:lnSpc>
                <a:spcPts val="3612"/>
              </a:lnSpc>
              <a:spcBef>
                <a:spcPct val="0"/>
              </a:spcBef>
              <a:spcAft>
                <a:spcPts val="0"/>
              </a:spcAft>
              <a:buClrTx/>
              <a:buSzTx/>
              <a:buFontTx/>
              <a:buNone/>
              <a:tabLst/>
              <a:defRPr/>
            </a:pPr>
            <a:r>
              <a:rPr lang="en-US" sz="3010" dirty="0">
                <a:solidFill>
                  <a:srgbClr val="050A30"/>
                </a:solidFill>
                <a:latin typeface="Agrandir Narrow"/>
              </a:rPr>
              <a:t>There are three very popular and efficient techniques called L1, L2, and dropout.</a:t>
            </a:r>
            <a:endParaRPr kumimoji="0" lang="en-US" sz="3010" b="0" i="0" u="none" strike="noStrike" kern="1200" cap="none" spc="0" normalizeH="0" baseline="0" noProof="0" dirty="0">
              <a:ln>
                <a:noFill/>
              </a:ln>
              <a:solidFill>
                <a:srgbClr val="050A30"/>
              </a:solidFill>
              <a:effectLst/>
              <a:uLnTx/>
              <a:uFillTx/>
              <a:latin typeface="Agrandir Narrow"/>
              <a:ea typeface="+mn-ea"/>
              <a:cs typeface="+mn-cs"/>
            </a:endParaRPr>
          </a:p>
        </p:txBody>
      </p:sp>
      <p:sp>
        <p:nvSpPr>
          <p:cNvPr id="15" name="Rectangle: Rounded Corners 14">
            <a:extLst>
              <a:ext uri="{FF2B5EF4-FFF2-40B4-BE49-F238E27FC236}">
                <a16:creationId xmlns:a16="http://schemas.microsoft.com/office/drawing/2014/main" id="{296F4181-77BE-1FF5-9162-9356E43F8ABD}"/>
              </a:ext>
            </a:extLst>
          </p:cNvPr>
          <p:cNvSpPr/>
          <p:nvPr/>
        </p:nvSpPr>
        <p:spPr>
          <a:xfrm>
            <a:off x="5257800" y="1525112"/>
            <a:ext cx="7416376" cy="1007974"/>
          </a:xfrm>
          <a:prstGeom prst="roundRect">
            <a:avLst>
              <a:gd name="adj" fmla="val 35101"/>
            </a:avLst>
          </a:prstGeom>
          <a:solidFill>
            <a:srgbClr val="7A5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717"/>
              </a:lnSpc>
              <a:spcBef>
                <a:spcPct val="0"/>
              </a:spcBef>
              <a:defRPr/>
            </a:pPr>
            <a:r>
              <a:rPr lang="en-US" sz="5598" dirty="0">
                <a:solidFill>
                  <a:srgbClr val="F4F6FC"/>
                </a:solidFill>
                <a:latin typeface="Berlin Sans FB Demi" panose="020E0802020502020306" pitchFamily="34" charset="0"/>
              </a:rPr>
              <a:t>Regularization  </a:t>
            </a:r>
          </a:p>
        </p:txBody>
      </p:sp>
      <p:pic>
        <p:nvPicPr>
          <p:cNvPr id="2050" name="Picture 2">
            <a:extLst>
              <a:ext uri="{FF2B5EF4-FFF2-40B4-BE49-F238E27FC236}">
                <a16:creationId xmlns:a16="http://schemas.microsoft.com/office/drawing/2014/main" id="{7BC5A196-88C0-5BD8-EBF2-7729905F0C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3000" y="7061425"/>
            <a:ext cx="6296025" cy="2819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925881" y="3694492"/>
            <a:ext cx="13761919" cy="589905"/>
          </a:xfrm>
          <a:prstGeom prst="rect">
            <a:avLst/>
          </a:prstGeom>
        </p:spPr>
        <p:txBody>
          <a:bodyPr wrap="square" lIns="0" tIns="0" rIns="0" bIns="0" rtlCol="0" anchor="t">
            <a:spAutoFit/>
          </a:bodyPr>
          <a:lstStyle/>
          <a:p>
            <a:pPr marL="0" lvl="0" indent="0" algn="l">
              <a:lnSpc>
                <a:spcPts val="4612"/>
              </a:lnSpc>
              <a:spcBef>
                <a:spcPct val="0"/>
              </a:spcBef>
            </a:pPr>
            <a:r>
              <a:rPr lang="en-US" sz="3843" dirty="0">
                <a:solidFill>
                  <a:srgbClr val="050A30"/>
                </a:solidFill>
                <a:latin typeface="Agrandir Narrow Bold"/>
              </a:rPr>
              <a:t>Is the most common type of all regularization techniques</a:t>
            </a:r>
            <a:endParaRPr lang="en-US" sz="3843" u="none" dirty="0">
              <a:solidFill>
                <a:srgbClr val="050A30"/>
              </a:solidFill>
              <a:latin typeface="Agrandir Narrow Bold"/>
            </a:endParaRPr>
          </a:p>
        </p:txBody>
      </p:sp>
      <p:sp>
        <p:nvSpPr>
          <p:cNvPr id="6" name="TextBox 6"/>
          <p:cNvSpPr txBox="1"/>
          <p:nvPr/>
        </p:nvSpPr>
        <p:spPr>
          <a:xfrm>
            <a:off x="2891245" y="6242463"/>
            <a:ext cx="11552119" cy="1179810"/>
          </a:xfrm>
          <a:prstGeom prst="rect">
            <a:avLst/>
          </a:prstGeom>
        </p:spPr>
        <p:txBody>
          <a:bodyPr wrap="square" lIns="0" tIns="0" rIns="0" bIns="0" rtlCol="0" anchor="t">
            <a:spAutoFit/>
          </a:bodyPr>
          <a:lstStyle/>
          <a:p>
            <a:pPr marL="0" lvl="0" indent="0" algn="l">
              <a:lnSpc>
                <a:spcPts val="4612"/>
              </a:lnSpc>
              <a:spcBef>
                <a:spcPct val="0"/>
              </a:spcBef>
            </a:pPr>
            <a:r>
              <a:rPr lang="en-US" sz="3843" dirty="0">
                <a:solidFill>
                  <a:srgbClr val="050A30"/>
                </a:solidFill>
                <a:latin typeface="Agrandir Narrow Bold"/>
              </a:rPr>
              <a:t>Performing L2 regularization encourages the weight values towards zero (but not exactly zero)</a:t>
            </a:r>
            <a:endParaRPr lang="en-US" sz="3843" u="none" dirty="0">
              <a:solidFill>
                <a:srgbClr val="050A30"/>
              </a:solidFill>
              <a:latin typeface="Agrandir Narrow Bold"/>
            </a:endParaRPr>
          </a:p>
        </p:txBody>
      </p:sp>
      <p:grpSp>
        <p:nvGrpSpPr>
          <p:cNvPr id="10" name="Group 10"/>
          <p:cNvGrpSpPr/>
          <p:nvPr/>
        </p:nvGrpSpPr>
        <p:grpSpPr>
          <a:xfrm>
            <a:off x="1975800" y="3794150"/>
            <a:ext cx="420216" cy="434486"/>
            <a:chOff x="0" y="0"/>
            <a:chExt cx="560289" cy="579314"/>
          </a:xfrm>
        </p:grpSpPr>
        <p:grpSp>
          <p:nvGrpSpPr>
            <p:cNvPr id="11" name="Group 11"/>
            <p:cNvGrpSpPr/>
            <p:nvPr/>
          </p:nvGrpSpPr>
          <p:grpSpPr>
            <a:xfrm>
              <a:off x="146330" y="165356"/>
              <a:ext cx="413958" cy="413958"/>
              <a:chOff x="0" y="0"/>
              <a:chExt cx="471015" cy="471015"/>
            </a:xfrm>
          </p:grpSpPr>
          <p:sp>
            <p:nvSpPr>
              <p:cNvPr id="12" name="Freeform 12"/>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14" name="Group 14"/>
            <p:cNvGrpSpPr/>
            <p:nvPr/>
          </p:nvGrpSpPr>
          <p:grpSpPr>
            <a:xfrm>
              <a:off x="0" y="0"/>
              <a:ext cx="503501" cy="536334"/>
              <a:chOff x="0" y="0"/>
              <a:chExt cx="531410" cy="566062"/>
            </a:xfrm>
          </p:grpSpPr>
          <p:sp>
            <p:nvSpPr>
              <p:cNvPr id="15" name="Freeform 15"/>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45" name="Group 45"/>
          <p:cNvGrpSpPr/>
          <p:nvPr/>
        </p:nvGrpSpPr>
        <p:grpSpPr>
          <a:xfrm>
            <a:off x="1897117" y="6631243"/>
            <a:ext cx="420216" cy="434486"/>
            <a:chOff x="0" y="0"/>
            <a:chExt cx="560289" cy="579314"/>
          </a:xfrm>
        </p:grpSpPr>
        <p:grpSp>
          <p:nvGrpSpPr>
            <p:cNvPr id="46" name="Group 46"/>
            <p:cNvGrpSpPr/>
            <p:nvPr/>
          </p:nvGrpSpPr>
          <p:grpSpPr>
            <a:xfrm>
              <a:off x="146330" y="165356"/>
              <a:ext cx="413958" cy="413958"/>
              <a:chOff x="0" y="0"/>
              <a:chExt cx="471015" cy="471015"/>
            </a:xfrm>
          </p:grpSpPr>
          <p:sp>
            <p:nvSpPr>
              <p:cNvPr id="47" name="Freeform 47"/>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48" name="TextBox 48"/>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49" name="Group 49"/>
            <p:cNvGrpSpPr/>
            <p:nvPr/>
          </p:nvGrpSpPr>
          <p:grpSpPr>
            <a:xfrm>
              <a:off x="0" y="0"/>
              <a:ext cx="503501" cy="536334"/>
              <a:chOff x="0" y="0"/>
              <a:chExt cx="531410" cy="566062"/>
            </a:xfrm>
          </p:grpSpPr>
          <p:sp>
            <p:nvSpPr>
              <p:cNvPr id="50" name="Freeform 50"/>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51" name="TextBox 51"/>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pic>
        <p:nvPicPr>
          <p:cNvPr id="60" name="Picture 6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87600" y="7989380"/>
            <a:ext cx="2617042" cy="2010313"/>
          </a:xfrm>
          <a:prstGeom prst="rect">
            <a:avLst/>
          </a:prstGeom>
        </p:spPr>
      </p:pic>
      <p:pic>
        <p:nvPicPr>
          <p:cNvPr id="61" name="Picture 6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62" name="Picture 6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63" name="Picture 6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41686" y="2406646"/>
            <a:ext cx="850914" cy="850914"/>
          </a:xfrm>
          <a:prstGeom prst="rect">
            <a:avLst/>
          </a:prstGeom>
        </p:spPr>
      </p:pic>
      <p:sp>
        <p:nvSpPr>
          <p:cNvPr id="64" name="Rectangle: Rounded Corners 63">
            <a:extLst>
              <a:ext uri="{FF2B5EF4-FFF2-40B4-BE49-F238E27FC236}">
                <a16:creationId xmlns:a16="http://schemas.microsoft.com/office/drawing/2014/main" id="{FF3FD725-2650-765F-42ED-76DC11795816}"/>
              </a:ext>
            </a:extLst>
          </p:cNvPr>
          <p:cNvSpPr/>
          <p:nvPr/>
        </p:nvSpPr>
        <p:spPr>
          <a:xfrm>
            <a:off x="4393507" y="1260060"/>
            <a:ext cx="8547271" cy="1093435"/>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588"/>
              </a:lnSpc>
              <a:spcBef>
                <a:spcPct val="0"/>
              </a:spcBef>
            </a:pPr>
            <a:r>
              <a:rPr lang="en-US" sz="4800" dirty="0">
                <a:solidFill>
                  <a:srgbClr val="F4F6FC"/>
                </a:solidFill>
                <a:latin typeface="Berlin Sans FB Demi" panose="020E0802020502020306" pitchFamily="34" charset="0"/>
              </a:rPr>
              <a:t>L2 regularization</a:t>
            </a:r>
          </a:p>
        </p:txBody>
      </p:sp>
      <p:pic>
        <p:nvPicPr>
          <p:cNvPr id="65" name="Picture 14">
            <a:extLst>
              <a:ext uri="{FF2B5EF4-FFF2-40B4-BE49-F238E27FC236}">
                <a16:creationId xmlns:a16="http://schemas.microsoft.com/office/drawing/2014/main" id="{5D693F1C-00DF-402E-9DD0-1B9AB63C512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19367" y="8456313"/>
            <a:ext cx="1520440" cy="15433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925881" y="3767684"/>
            <a:ext cx="14778761" cy="589905"/>
          </a:xfrm>
          <a:prstGeom prst="rect">
            <a:avLst/>
          </a:prstGeom>
        </p:spPr>
        <p:txBody>
          <a:bodyPr wrap="square" lIns="0" tIns="0" rIns="0" bIns="0" rtlCol="0" anchor="t">
            <a:spAutoFit/>
          </a:bodyPr>
          <a:lstStyle/>
          <a:p>
            <a:pPr marL="0" lvl="0" indent="0" algn="l">
              <a:lnSpc>
                <a:spcPts val="4612"/>
              </a:lnSpc>
              <a:spcBef>
                <a:spcPct val="0"/>
              </a:spcBef>
            </a:pPr>
            <a:r>
              <a:rPr lang="en-US" sz="3843" dirty="0">
                <a:solidFill>
                  <a:srgbClr val="050A30"/>
                </a:solidFill>
                <a:latin typeface="Agrandir Narrow Bold"/>
              </a:rPr>
              <a:t>It is very useful when we are trying to compress our model</a:t>
            </a:r>
            <a:endParaRPr lang="en-US" sz="3843" u="none" dirty="0">
              <a:solidFill>
                <a:srgbClr val="050A30"/>
              </a:solidFill>
              <a:latin typeface="Agrandir Narrow Bold"/>
            </a:endParaRPr>
          </a:p>
        </p:txBody>
      </p:sp>
      <p:sp>
        <p:nvSpPr>
          <p:cNvPr id="6" name="TextBox 6"/>
          <p:cNvSpPr txBox="1"/>
          <p:nvPr/>
        </p:nvSpPr>
        <p:spPr>
          <a:xfrm>
            <a:off x="2925881" y="6618924"/>
            <a:ext cx="12390319" cy="589905"/>
          </a:xfrm>
          <a:prstGeom prst="rect">
            <a:avLst/>
          </a:prstGeom>
        </p:spPr>
        <p:txBody>
          <a:bodyPr wrap="square" lIns="0" tIns="0" rIns="0" bIns="0" rtlCol="0" anchor="t">
            <a:spAutoFit/>
          </a:bodyPr>
          <a:lstStyle/>
          <a:p>
            <a:pPr marL="0" lvl="0" indent="0" algn="l">
              <a:lnSpc>
                <a:spcPts val="4612"/>
              </a:lnSpc>
              <a:spcBef>
                <a:spcPct val="0"/>
              </a:spcBef>
            </a:pPr>
            <a:r>
              <a:rPr lang="en-US" sz="3843" dirty="0">
                <a:solidFill>
                  <a:srgbClr val="050A30"/>
                </a:solidFill>
                <a:latin typeface="Agrandir Narrow Bold"/>
              </a:rPr>
              <a:t>Encourages the weight values to be zero </a:t>
            </a:r>
            <a:endParaRPr lang="en-US" sz="3843" u="none" dirty="0">
              <a:solidFill>
                <a:srgbClr val="050A30"/>
              </a:solidFill>
              <a:latin typeface="Agrandir Narrow Bold"/>
            </a:endParaRPr>
          </a:p>
        </p:txBody>
      </p:sp>
      <p:grpSp>
        <p:nvGrpSpPr>
          <p:cNvPr id="10" name="Group 10"/>
          <p:cNvGrpSpPr/>
          <p:nvPr/>
        </p:nvGrpSpPr>
        <p:grpSpPr>
          <a:xfrm>
            <a:off x="1975800" y="3794150"/>
            <a:ext cx="420216" cy="434486"/>
            <a:chOff x="0" y="0"/>
            <a:chExt cx="560289" cy="579314"/>
          </a:xfrm>
        </p:grpSpPr>
        <p:grpSp>
          <p:nvGrpSpPr>
            <p:cNvPr id="11" name="Group 11"/>
            <p:cNvGrpSpPr/>
            <p:nvPr/>
          </p:nvGrpSpPr>
          <p:grpSpPr>
            <a:xfrm>
              <a:off x="146330" y="165356"/>
              <a:ext cx="413958" cy="413958"/>
              <a:chOff x="0" y="0"/>
              <a:chExt cx="471015" cy="471015"/>
            </a:xfrm>
          </p:grpSpPr>
          <p:sp>
            <p:nvSpPr>
              <p:cNvPr id="12" name="Freeform 12"/>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14" name="Group 14"/>
            <p:cNvGrpSpPr/>
            <p:nvPr/>
          </p:nvGrpSpPr>
          <p:grpSpPr>
            <a:xfrm>
              <a:off x="0" y="0"/>
              <a:ext cx="503501" cy="536334"/>
              <a:chOff x="0" y="0"/>
              <a:chExt cx="531410" cy="566062"/>
            </a:xfrm>
          </p:grpSpPr>
          <p:sp>
            <p:nvSpPr>
              <p:cNvPr id="15" name="Freeform 15"/>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grpSp>
        <p:nvGrpSpPr>
          <p:cNvPr id="45" name="Group 45"/>
          <p:cNvGrpSpPr/>
          <p:nvPr/>
        </p:nvGrpSpPr>
        <p:grpSpPr>
          <a:xfrm>
            <a:off x="1897117" y="6631243"/>
            <a:ext cx="420216" cy="434486"/>
            <a:chOff x="0" y="0"/>
            <a:chExt cx="560289" cy="579314"/>
          </a:xfrm>
        </p:grpSpPr>
        <p:grpSp>
          <p:nvGrpSpPr>
            <p:cNvPr id="46" name="Group 46"/>
            <p:cNvGrpSpPr/>
            <p:nvPr/>
          </p:nvGrpSpPr>
          <p:grpSpPr>
            <a:xfrm>
              <a:off x="146330" y="165356"/>
              <a:ext cx="413958" cy="413958"/>
              <a:chOff x="0" y="0"/>
              <a:chExt cx="471015" cy="471015"/>
            </a:xfrm>
          </p:grpSpPr>
          <p:sp>
            <p:nvSpPr>
              <p:cNvPr id="47" name="Freeform 47"/>
              <p:cNvSpPr/>
              <p:nvPr/>
            </p:nvSpPr>
            <p:spPr>
              <a:xfrm>
                <a:off x="0" y="0"/>
                <a:ext cx="471015" cy="471015"/>
              </a:xfrm>
              <a:custGeom>
                <a:avLst/>
                <a:gdLst/>
                <a:ahLst/>
                <a:cxnLst/>
                <a:rect l="l" t="t" r="r" b="b"/>
                <a:pathLst>
                  <a:path w="471015" h="471015">
                    <a:moveTo>
                      <a:pt x="0" y="0"/>
                    </a:moveTo>
                    <a:lnTo>
                      <a:pt x="471015" y="0"/>
                    </a:lnTo>
                    <a:lnTo>
                      <a:pt x="471015" y="471015"/>
                    </a:lnTo>
                    <a:lnTo>
                      <a:pt x="0" y="471015"/>
                    </a:lnTo>
                    <a:close/>
                  </a:path>
                </a:pathLst>
              </a:custGeom>
              <a:solidFill>
                <a:srgbClr val="213969"/>
              </a:solidFill>
            </p:spPr>
          </p:sp>
          <p:sp>
            <p:nvSpPr>
              <p:cNvPr id="48" name="TextBox 48"/>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nvGrpSpPr>
            <p:cNvPr id="49" name="Group 49"/>
            <p:cNvGrpSpPr/>
            <p:nvPr/>
          </p:nvGrpSpPr>
          <p:grpSpPr>
            <a:xfrm>
              <a:off x="0" y="0"/>
              <a:ext cx="503501" cy="536334"/>
              <a:chOff x="0" y="0"/>
              <a:chExt cx="531410" cy="566062"/>
            </a:xfrm>
          </p:grpSpPr>
          <p:sp>
            <p:nvSpPr>
              <p:cNvPr id="50" name="Freeform 50"/>
              <p:cNvSpPr/>
              <p:nvPr/>
            </p:nvSpPr>
            <p:spPr>
              <a:xfrm>
                <a:off x="0" y="0"/>
                <a:ext cx="531410" cy="566062"/>
              </a:xfrm>
              <a:custGeom>
                <a:avLst/>
                <a:gdLst/>
                <a:ahLst/>
                <a:cxnLst/>
                <a:rect l="l" t="t" r="r" b="b"/>
                <a:pathLst>
                  <a:path w="531410" h="566062">
                    <a:moveTo>
                      <a:pt x="0" y="0"/>
                    </a:moveTo>
                    <a:lnTo>
                      <a:pt x="531410" y="0"/>
                    </a:lnTo>
                    <a:lnTo>
                      <a:pt x="531410" y="566062"/>
                    </a:lnTo>
                    <a:lnTo>
                      <a:pt x="0" y="566062"/>
                    </a:lnTo>
                    <a:close/>
                  </a:path>
                </a:pathLst>
              </a:custGeom>
              <a:solidFill>
                <a:srgbClr val="D75581"/>
              </a:solidFill>
            </p:spPr>
          </p:sp>
          <p:sp>
            <p:nvSpPr>
              <p:cNvPr id="51" name="TextBox 51"/>
              <p:cNvSpPr txBox="1"/>
              <p:nvPr/>
            </p:nvSpPr>
            <p:spPr>
              <a:xfrm>
                <a:off x="0" y="-57150"/>
                <a:ext cx="812800" cy="869950"/>
              </a:xfrm>
              <a:prstGeom prst="rect">
                <a:avLst/>
              </a:prstGeom>
            </p:spPr>
            <p:txBody>
              <a:bodyPr lIns="50800" tIns="50800" rIns="50800" bIns="50800" rtlCol="0" anchor="ctr"/>
              <a:lstStyle/>
              <a:p>
                <a:pPr algn="ctr">
                  <a:lnSpc>
                    <a:spcPts val="3807"/>
                  </a:lnSpc>
                </a:pPr>
                <a:endParaRPr/>
              </a:p>
            </p:txBody>
          </p:sp>
        </p:grpSp>
      </p:grpSp>
      <p:pic>
        <p:nvPicPr>
          <p:cNvPr id="60" name="Picture 6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87600" y="7989380"/>
            <a:ext cx="2617042" cy="2010313"/>
          </a:xfrm>
          <a:prstGeom prst="rect">
            <a:avLst/>
          </a:prstGeom>
        </p:spPr>
      </p:pic>
      <p:pic>
        <p:nvPicPr>
          <p:cNvPr id="61" name="Picture 6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62" name="Picture 6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63" name="Picture 6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41686" y="2406646"/>
            <a:ext cx="850914" cy="850914"/>
          </a:xfrm>
          <a:prstGeom prst="rect">
            <a:avLst/>
          </a:prstGeom>
        </p:spPr>
      </p:pic>
      <p:sp>
        <p:nvSpPr>
          <p:cNvPr id="64" name="Rectangle: Rounded Corners 63">
            <a:extLst>
              <a:ext uri="{FF2B5EF4-FFF2-40B4-BE49-F238E27FC236}">
                <a16:creationId xmlns:a16="http://schemas.microsoft.com/office/drawing/2014/main" id="{FF3FD725-2650-765F-42ED-76DC11795816}"/>
              </a:ext>
            </a:extLst>
          </p:cNvPr>
          <p:cNvSpPr/>
          <p:nvPr/>
        </p:nvSpPr>
        <p:spPr>
          <a:xfrm>
            <a:off x="4393507" y="1260060"/>
            <a:ext cx="8547271" cy="1093435"/>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588"/>
              </a:lnSpc>
              <a:spcBef>
                <a:spcPct val="0"/>
              </a:spcBef>
            </a:pPr>
            <a:r>
              <a:rPr lang="en-US" sz="4800" dirty="0">
                <a:solidFill>
                  <a:srgbClr val="F4F6FC"/>
                </a:solidFill>
                <a:latin typeface="Berlin Sans FB Demi" panose="020E0802020502020306" pitchFamily="34" charset="0"/>
              </a:rPr>
              <a:t>L1 regularization</a:t>
            </a:r>
          </a:p>
        </p:txBody>
      </p:sp>
      <p:pic>
        <p:nvPicPr>
          <p:cNvPr id="65" name="Picture 14">
            <a:extLst>
              <a:ext uri="{FF2B5EF4-FFF2-40B4-BE49-F238E27FC236}">
                <a16:creationId xmlns:a16="http://schemas.microsoft.com/office/drawing/2014/main" id="{5D693F1C-00DF-402E-9DD0-1B9AB63C512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19367" y="8456313"/>
            <a:ext cx="1520440" cy="1543380"/>
          </a:xfrm>
          <a:prstGeom prst="rect">
            <a:avLst/>
          </a:prstGeom>
        </p:spPr>
      </p:pic>
    </p:spTree>
    <p:extLst>
      <p:ext uri="{BB962C8B-B14F-4D97-AF65-F5344CB8AC3E}">
        <p14:creationId xmlns:p14="http://schemas.microsoft.com/office/powerpoint/2010/main" val="3418314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6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87600" y="7989380"/>
            <a:ext cx="2617042" cy="2010313"/>
          </a:xfrm>
          <a:prstGeom prst="rect">
            <a:avLst/>
          </a:prstGeom>
        </p:spPr>
      </p:pic>
      <p:pic>
        <p:nvPicPr>
          <p:cNvPr id="61" name="Picture 6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64517" y="1781918"/>
            <a:ext cx="1561364" cy="854492"/>
          </a:xfrm>
          <a:prstGeom prst="rect">
            <a:avLst/>
          </a:prstGeom>
        </p:spPr>
      </p:pic>
      <p:pic>
        <p:nvPicPr>
          <p:cNvPr id="62" name="Picture 6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5346" y="609345"/>
            <a:ext cx="3432328" cy="1029698"/>
          </a:xfrm>
          <a:prstGeom prst="rect">
            <a:avLst/>
          </a:prstGeom>
        </p:spPr>
      </p:pic>
      <p:pic>
        <p:nvPicPr>
          <p:cNvPr id="63" name="Picture 6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241686" y="2406646"/>
            <a:ext cx="850914" cy="850914"/>
          </a:xfrm>
          <a:prstGeom prst="rect">
            <a:avLst/>
          </a:prstGeom>
        </p:spPr>
      </p:pic>
      <p:sp>
        <p:nvSpPr>
          <p:cNvPr id="64" name="Rectangle: Rounded Corners 63">
            <a:extLst>
              <a:ext uri="{FF2B5EF4-FFF2-40B4-BE49-F238E27FC236}">
                <a16:creationId xmlns:a16="http://schemas.microsoft.com/office/drawing/2014/main" id="{FF3FD725-2650-765F-42ED-76DC11795816}"/>
              </a:ext>
            </a:extLst>
          </p:cNvPr>
          <p:cNvSpPr/>
          <p:nvPr/>
        </p:nvSpPr>
        <p:spPr>
          <a:xfrm>
            <a:off x="4393507" y="1260060"/>
            <a:ext cx="8547271" cy="1093435"/>
          </a:xfrm>
          <a:prstGeom prst="roundRect">
            <a:avLst>
              <a:gd name="adj" fmla="val 35101"/>
            </a:avLst>
          </a:prstGeom>
          <a:solidFill>
            <a:srgbClr val="213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588"/>
              </a:lnSpc>
              <a:spcBef>
                <a:spcPct val="0"/>
              </a:spcBef>
            </a:pPr>
            <a:r>
              <a:rPr lang="en-US" sz="4800" dirty="0">
                <a:solidFill>
                  <a:srgbClr val="F4F6FC"/>
                </a:solidFill>
                <a:latin typeface="Berlin Sans FB Demi" panose="020E0802020502020306" pitchFamily="34" charset="0"/>
              </a:rPr>
              <a:t>Dropout regularization</a:t>
            </a:r>
          </a:p>
        </p:txBody>
      </p:sp>
      <p:pic>
        <p:nvPicPr>
          <p:cNvPr id="65" name="Picture 14">
            <a:extLst>
              <a:ext uri="{FF2B5EF4-FFF2-40B4-BE49-F238E27FC236}">
                <a16:creationId xmlns:a16="http://schemas.microsoft.com/office/drawing/2014/main" id="{5D693F1C-00DF-402E-9DD0-1B9AB63C512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419367" y="8456313"/>
            <a:ext cx="1520440" cy="1543380"/>
          </a:xfrm>
          <a:prstGeom prst="rect">
            <a:avLst/>
          </a:prstGeom>
        </p:spPr>
      </p:pic>
      <p:pic>
        <p:nvPicPr>
          <p:cNvPr id="5" name="Picture 4" descr="Diagram, schematic&#10;&#10;Description automatically generated">
            <a:extLst>
              <a:ext uri="{FF2B5EF4-FFF2-40B4-BE49-F238E27FC236}">
                <a16:creationId xmlns:a16="http://schemas.microsoft.com/office/drawing/2014/main" id="{5C5CFD77-90FB-CC9D-C395-92307761C5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05200" y="3119764"/>
            <a:ext cx="10515600" cy="6126479"/>
          </a:xfrm>
          <a:prstGeom prst="rect">
            <a:avLst/>
          </a:prstGeom>
        </p:spPr>
      </p:pic>
    </p:spTree>
    <p:extLst>
      <p:ext uri="{BB962C8B-B14F-4D97-AF65-F5344CB8AC3E}">
        <p14:creationId xmlns:p14="http://schemas.microsoft.com/office/powerpoint/2010/main" val="2386406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65346" y="609345"/>
            <a:ext cx="3432328" cy="1029698"/>
          </a:xfrm>
          <a:prstGeom prst="rect">
            <a:avLst/>
          </a:prstGeom>
        </p:spPr>
      </p:pic>
      <p:pic>
        <p:nvPicPr>
          <p:cNvPr id="4" name="Picture 4"/>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093451" y="-5089716"/>
            <a:ext cx="6501663" cy="6728759"/>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877168"/>
            <a:ext cx="1561364" cy="854492"/>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216568" y="7821055"/>
            <a:ext cx="1561364" cy="854492"/>
          </a:xfrm>
          <a:prstGeom prst="rect">
            <a:avLst/>
          </a:prstGeom>
        </p:spPr>
      </p:pic>
      <p:pic>
        <p:nvPicPr>
          <p:cNvPr id="8" name="Picture 8"/>
          <p:cNvPicPr>
            <a:picLocks noChangeAspect="1"/>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100000">
            <a:off x="8068759" y="7588774"/>
            <a:ext cx="6501663" cy="6728759"/>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2664" y="9095157"/>
            <a:ext cx="1561364" cy="854492"/>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5143383"/>
            <a:ext cx="7563218" cy="3715431"/>
          </a:xfrm>
          <a:prstGeom prst="rect">
            <a:avLst/>
          </a:prstGeom>
        </p:spPr>
      </p:pic>
      <p:sp>
        <p:nvSpPr>
          <p:cNvPr id="12" name="Rectangle: Rounded Corners 11">
            <a:extLst>
              <a:ext uri="{FF2B5EF4-FFF2-40B4-BE49-F238E27FC236}">
                <a16:creationId xmlns:a16="http://schemas.microsoft.com/office/drawing/2014/main" id="{4381424F-FC7B-7F76-D784-405194E29593}"/>
              </a:ext>
            </a:extLst>
          </p:cNvPr>
          <p:cNvSpPr/>
          <p:nvPr/>
        </p:nvSpPr>
        <p:spPr>
          <a:xfrm>
            <a:off x="5651684" y="4492135"/>
            <a:ext cx="6984632" cy="1754464"/>
          </a:xfrm>
          <a:prstGeom prst="roundRect">
            <a:avLst>
              <a:gd name="adj" fmla="val 35101"/>
            </a:avLst>
          </a:prstGeom>
          <a:solidFill>
            <a:srgbClr val="D66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698"/>
              </a:lnSpc>
              <a:spcBef>
                <a:spcPct val="0"/>
              </a:spcBef>
            </a:pPr>
            <a:r>
              <a:rPr lang="en-US" sz="9600" dirty="0">
                <a:solidFill>
                  <a:schemeClr val="bg1"/>
                </a:solidFill>
                <a:latin typeface="Mongolian Baiti" panose="03000500000000000000" pitchFamily="66" charset="0"/>
                <a:cs typeface="Mongolian Baiti" panose="03000500000000000000" pitchFamily="66" charset="0"/>
              </a:rPr>
              <a:t>Thank You</a:t>
            </a:r>
          </a:p>
        </p:txBody>
      </p:sp>
      <p:pic>
        <p:nvPicPr>
          <p:cNvPr id="13" name="Picture 28">
            <a:extLst>
              <a:ext uri="{FF2B5EF4-FFF2-40B4-BE49-F238E27FC236}">
                <a16:creationId xmlns:a16="http://schemas.microsoft.com/office/drawing/2014/main" id="{56041A3C-A20C-C891-20DD-4F16246EFA10}"/>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54386"/>
          <a:stretch/>
        </p:blipFill>
        <p:spPr>
          <a:xfrm flipH="1">
            <a:off x="16332820" y="5143383"/>
            <a:ext cx="1981200" cy="42515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Shape 131"/>
        <p:cNvGrpSpPr/>
        <p:nvPr/>
      </p:nvGrpSpPr>
      <p:grpSpPr>
        <a:xfrm>
          <a:off x="0" y="0"/>
          <a:ext cx="0" cy="0"/>
          <a:chOff x="0" y="0"/>
          <a:chExt cx="0" cy="0"/>
        </a:xfrm>
      </p:grpSpPr>
      <p:sp>
        <p:nvSpPr>
          <p:cNvPr id="132" name="Google Shape;132;p16"/>
          <p:cNvSpPr/>
          <p:nvPr/>
        </p:nvSpPr>
        <p:spPr>
          <a:xfrm>
            <a:off x="3733812" y="492670"/>
            <a:ext cx="10820400" cy="1880100"/>
          </a:xfrm>
          <a:prstGeom prst="roundRect">
            <a:avLst>
              <a:gd name="adj" fmla="val 35101"/>
            </a:avLst>
          </a:prstGeom>
          <a:solidFill>
            <a:srgbClr val="7A54A1"/>
          </a:solidFill>
          <a:ln>
            <a:noFill/>
          </a:ln>
        </p:spPr>
        <p:txBody>
          <a:bodyPr spcFirstLastPara="1" wrap="square" lIns="91425" tIns="45700" rIns="91425" bIns="45700" anchor="ctr" anchorCtr="0">
            <a:noAutofit/>
          </a:bodyPr>
          <a:lstStyle/>
          <a:p>
            <a:pPr marL="0" marR="0" lvl="0" indent="0" algn="ctr" rtl="0">
              <a:lnSpc>
                <a:spcPct val="111950"/>
              </a:lnSpc>
              <a:spcBef>
                <a:spcPts val="0"/>
              </a:spcBef>
              <a:spcAft>
                <a:spcPts val="0"/>
              </a:spcAft>
              <a:buClr>
                <a:srgbClr val="000000"/>
              </a:buClr>
              <a:buSzPts val="6000"/>
              <a:buFont typeface="Arial"/>
              <a:buNone/>
            </a:pPr>
            <a:r>
              <a:rPr lang="en-GB" sz="6000" b="1" dirty="0">
                <a:solidFill>
                  <a:schemeClr val="lt1"/>
                </a:solidFill>
                <a:latin typeface="Berlin Sans FB Demi" panose="020E0802020502020306" pitchFamily="34" charset="0"/>
                <a:ea typeface="Overlock"/>
                <a:cs typeface="Mongolian Baiti" panose="03000500000000000000" pitchFamily="66" charset="0"/>
                <a:sym typeface="Montserrat"/>
              </a:rPr>
              <a:t>Deep learning</a:t>
            </a:r>
            <a:endParaRPr sz="5598" b="0" i="0" u="none" strike="noStrike" cap="none" dirty="0">
              <a:solidFill>
                <a:srgbClr val="F4F6FC"/>
              </a:solidFill>
              <a:latin typeface="Berlin Sans FB Demi" panose="020E0802020502020306" pitchFamily="34" charset="0"/>
              <a:ea typeface="Overlock"/>
              <a:cs typeface="Mongolian Baiti" panose="03000500000000000000" pitchFamily="66" charset="0"/>
              <a:sym typeface="Overlock"/>
            </a:endParaRPr>
          </a:p>
        </p:txBody>
      </p:sp>
      <p:pic>
        <p:nvPicPr>
          <p:cNvPr id="133" name="Google Shape;133;p16"/>
          <p:cNvPicPr preferRelativeResize="0"/>
          <p:nvPr/>
        </p:nvPicPr>
        <p:blipFill rotWithShape="1">
          <a:blip r:embed="rId3">
            <a:alphaModFix/>
          </a:blip>
          <a:srcRect/>
          <a:stretch/>
        </p:blipFill>
        <p:spPr>
          <a:xfrm>
            <a:off x="7609844" y="5317918"/>
            <a:ext cx="812522" cy="738656"/>
          </a:xfrm>
          <a:prstGeom prst="rect">
            <a:avLst/>
          </a:prstGeom>
          <a:noFill/>
          <a:ln>
            <a:noFill/>
          </a:ln>
        </p:spPr>
      </p:pic>
      <p:pic>
        <p:nvPicPr>
          <p:cNvPr id="134" name="Google Shape;134;p16"/>
          <p:cNvPicPr preferRelativeResize="0"/>
          <p:nvPr/>
        </p:nvPicPr>
        <p:blipFill rotWithShape="1">
          <a:blip r:embed="rId4">
            <a:alphaModFix/>
          </a:blip>
          <a:srcRect/>
          <a:stretch/>
        </p:blipFill>
        <p:spPr>
          <a:xfrm>
            <a:off x="470482" y="8691660"/>
            <a:ext cx="1116436" cy="1133280"/>
          </a:xfrm>
          <a:prstGeom prst="rect">
            <a:avLst/>
          </a:prstGeom>
          <a:noFill/>
          <a:ln>
            <a:noFill/>
          </a:ln>
        </p:spPr>
      </p:pic>
      <p:pic>
        <p:nvPicPr>
          <p:cNvPr id="135" name="Google Shape;135;p16"/>
          <p:cNvPicPr preferRelativeResize="0"/>
          <p:nvPr/>
        </p:nvPicPr>
        <p:blipFill rotWithShape="1">
          <a:blip r:embed="rId5">
            <a:alphaModFix/>
          </a:blip>
          <a:srcRect/>
          <a:stretch/>
        </p:blipFill>
        <p:spPr>
          <a:xfrm>
            <a:off x="1364517" y="1781918"/>
            <a:ext cx="1561364" cy="854492"/>
          </a:xfrm>
          <a:prstGeom prst="rect">
            <a:avLst/>
          </a:prstGeom>
          <a:noFill/>
          <a:ln>
            <a:noFill/>
          </a:ln>
        </p:spPr>
      </p:pic>
      <p:pic>
        <p:nvPicPr>
          <p:cNvPr id="136" name="Google Shape;136;p16"/>
          <p:cNvPicPr preferRelativeResize="0"/>
          <p:nvPr/>
        </p:nvPicPr>
        <p:blipFill rotWithShape="1">
          <a:blip r:embed="rId6">
            <a:alphaModFix/>
          </a:blip>
          <a:srcRect/>
          <a:stretch/>
        </p:blipFill>
        <p:spPr>
          <a:xfrm>
            <a:off x="15187616" y="8980184"/>
            <a:ext cx="3432328" cy="1029698"/>
          </a:xfrm>
          <a:prstGeom prst="rect">
            <a:avLst/>
          </a:prstGeom>
          <a:noFill/>
          <a:ln>
            <a:noFill/>
          </a:ln>
        </p:spPr>
      </p:pic>
      <p:pic>
        <p:nvPicPr>
          <p:cNvPr id="137" name="Google Shape;137;p16"/>
          <p:cNvPicPr preferRelativeResize="0"/>
          <p:nvPr/>
        </p:nvPicPr>
        <p:blipFill rotWithShape="1">
          <a:blip r:embed="rId7">
            <a:alphaModFix/>
          </a:blip>
          <a:srcRect/>
          <a:stretch/>
        </p:blipFill>
        <p:spPr>
          <a:xfrm>
            <a:off x="16876381" y="8079720"/>
            <a:ext cx="850915" cy="850915"/>
          </a:xfrm>
          <a:prstGeom prst="rect">
            <a:avLst/>
          </a:prstGeom>
          <a:noFill/>
          <a:ln>
            <a:noFill/>
          </a:ln>
        </p:spPr>
      </p:pic>
      <p:pic>
        <p:nvPicPr>
          <p:cNvPr id="138" name="Google Shape;138;p16"/>
          <p:cNvPicPr preferRelativeResize="0"/>
          <p:nvPr/>
        </p:nvPicPr>
        <p:blipFill rotWithShape="1">
          <a:blip r:embed="rId8">
            <a:alphaModFix/>
          </a:blip>
          <a:srcRect/>
          <a:stretch/>
        </p:blipFill>
        <p:spPr>
          <a:xfrm>
            <a:off x="16158194" y="492681"/>
            <a:ext cx="2544403" cy="2485034"/>
          </a:xfrm>
          <a:prstGeom prst="rect">
            <a:avLst/>
          </a:prstGeom>
          <a:noFill/>
          <a:ln>
            <a:noFill/>
          </a:ln>
        </p:spPr>
      </p:pic>
      <p:pic>
        <p:nvPicPr>
          <p:cNvPr id="140" name="Google Shape;140;p16"/>
          <p:cNvPicPr preferRelativeResize="0"/>
          <p:nvPr/>
        </p:nvPicPr>
        <p:blipFill rotWithShape="1">
          <a:blip r:embed="rId9">
            <a:alphaModFix/>
          </a:blip>
          <a:srcRect/>
          <a:stretch/>
        </p:blipFill>
        <p:spPr>
          <a:xfrm>
            <a:off x="11453115" y="4121095"/>
            <a:ext cx="562475" cy="562475"/>
          </a:xfrm>
          <a:prstGeom prst="rect">
            <a:avLst/>
          </a:prstGeom>
          <a:noFill/>
          <a:ln>
            <a:noFill/>
          </a:ln>
        </p:spPr>
      </p:pic>
      <p:pic>
        <p:nvPicPr>
          <p:cNvPr id="141" name="Google Shape;141;p16"/>
          <p:cNvPicPr preferRelativeResize="0"/>
          <p:nvPr/>
        </p:nvPicPr>
        <p:blipFill rotWithShape="1">
          <a:blip r:embed="rId10">
            <a:alphaModFix/>
          </a:blip>
          <a:srcRect/>
          <a:stretch/>
        </p:blipFill>
        <p:spPr>
          <a:xfrm>
            <a:off x="2925881" y="3891631"/>
            <a:ext cx="10923484" cy="41880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4F6FC"/>
        </a:solidFill>
        <a:effectLst/>
      </p:bgPr>
    </p:bg>
    <p:spTree>
      <p:nvGrpSpPr>
        <p:cNvPr id="1" name="Shape 229"/>
        <p:cNvGrpSpPr/>
        <p:nvPr/>
      </p:nvGrpSpPr>
      <p:grpSpPr>
        <a:xfrm>
          <a:off x="0" y="0"/>
          <a:ext cx="0" cy="0"/>
          <a:chOff x="0" y="0"/>
          <a:chExt cx="0" cy="0"/>
        </a:xfrm>
      </p:grpSpPr>
      <p:sp>
        <p:nvSpPr>
          <p:cNvPr id="230" name="Google Shape;230;p22"/>
          <p:cNvSpPr txBox="1"/>
          <p:nvPr/>
        </p:nvSpPr>
        <p:spPr>
          <a:xfrm>
            <a:off x="6179035" y="3764205"/>
            <a:ext cx="6510043" cy="886397"/>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Clr>
                <a:srgbClr val="000000"/>
              </a:buClr>
              <a:buSzPts val="4800"/>
              <a:buFont typeface="Arial"/>
              <a:buNone/>
            </a:pPr>
            <a:r>
              <a:rPr lang="en-US" sz="4800" b="0" i="0" u="none" strike="noStrike" cap="none" dirty="0">
                <a:solidFill>
                  <a:srgbClr val="000000"/>
                </a:solidFill>
                <a:latin typeface="Mongolian Baiti" panose="03000500000000000000" pitchFamily="66" charset="0"/>
                <a:cs typeface="Mongolian Baiti" panose="03000500000000000000" pitchFamily="66" charset="0"/>
                <a:sym typeface="Arial"/>
              </a:rPr>
              <a:t>Facial recognition</a:t>
            </a:r>
            <a:endParaRPr sz="4800" b="0" i="0" u="none" strike="noStrike" cap="none" dirty="0">
              <a:solidFill>
                <a:srgbClr val="000000"/>
              </a:solidFill>
              <a:latin typeface="Mongolian Baiti" panose="03000500000000000000" pitchFamily="66" charset="0"/>
              <a:cs typeface="Mongolian Baiti" panose="03000500000000000000" pitchFamily="66" charset="0"/>
              <a:sym typeface="Arial"/>
            </a:endParaRPr>
          </a:p>
        </p:txBody>
      </p:sp>
      <p:sp>
        <p:nvSpPr>
          <p:cNvPr id="231" name="Google Shape;231;p22"/>
          <p:cNvSpPr txBox="1"/>
          <p:nvPr/>
        </p:nvSpPr>
        <p:spPr>
          <a:xfrm>
            <a:off x="6126349" y="4777935"/>
            <a:ext cx="4056594" cy="886397"/>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Clr>
                <a:srgbClr val="000000"/>
              </a:buClr>
              <a:buSzPts val="4800"/>
              <a:buFont typeface="Arial"/>
              <a:buNone/>
            </a:pPr>
            <a:r>
              <a:rPr lang="en-US" sz="4800" b="0" i="0" u="none" strike="noStrike" cap="none" dirty="0">
                <a:solidFill>
                  <a:srgbClr val="000000"/>
                </a:solidFill>
                <a:latin typeface="Mongolian Baiti" panose="03000500000000000000" pitchFamily="66" charset="0"/>
                <a:cs typeface="Mongolian Baiti" panose="03000500000000000000" pitchFamily="66" charset="0"/>
                <a:sym typeface="Arial"/>
              </a:rPr>
              <a:t>Forecasting</a:t>
            </a:r>
            <a:endParaRPr sz="4800" b="0" i="0" u="none" strike="noStrike" cap="none" dirty="0">
              <a:solidFill>
                <a:srgbClr val="000000"/>
              </a:solidFill>
              <a:latin typeface="Mongolian Baiti" panose="03000500000000000000" pitchFamily="66" charset="0"/>
              <a:cs typeface="Mongolian Baiti" panose="03000500000000000000" pitchFamily="66" charset="0"/>
              <a:sym typeface="Arial"/>
            </a:endParaRPr>
          </a:p>
        </p:txBody>
      </p:sp>
      <p:sp>
        <p:nvSpPr>
          <p:cNvPr id="232" name="Google Shape;232;p22"/>
          <p:cNvSpPr txBox="1"/>
          <p:nvPr/>
        </p:nvSpPr>
        <p:spPr>
          <a:xfrm>
            <a:off x="6179035" y="5834411"/>
            <a:ext cx="6458643" cy="886397"/>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Clr>
                <a:srgbClr val="000000"/>
              </a:buClr>
              <a:buSzPts val="4800"/>
              <a:buFont typeface="Arial"/>
              <a:buNone/>
            </a:pPr>
            <a:r>
              <a:rPr lang="en-US" sz="4800" b="0" i="0" u="none" strike="noStrike" cap="none" dirty="0">
                <a:solidFill>
                  <a:srgbClr val="000000"/>
                </a:solidFill>
                <a:latin typeface="Mongolian Baiti" panose="03000500000000000000" pitchFamily="66" charset="0"/>
                <a:cs typeface="Mongolian Baiti" panose="03000500000000000000" pitchFamily="66" charset="0"/>
                <a:sym typeface="Arial"/>
              </a:rPr>
              <a:t>Music composition</a:t>
            </a:r>
          </a:p>
        </p:txBody>
      </p:sp>
      <p:grpSp>
        <p:nvGrpSpPr>
          <p:cNvPr id="233" name="Google Shape;233;p22"/>
          <p:cNvGrpSpPr/>
          <p:nvPr/>
        </p:nvGrpSpPr>
        <p:grpSpPr>
          <a:xfrm>
            <a:off x="5548765" y="3887541"/>
            <a:ext cx="645502" cy="700386"/>
            <a:chOff x="0" y="-54149"/>
            <a:chExt cx="860670" cy="933846"/>
          </a:xfrm>
        </p:grpSpPr>
        <p:grpSp>
          <p:nvGrpSpPr>
            <p:cNvPr id="234" name="Google Shape;234;p22"/>
            <p:cNvGrpSpPr/>
            <p:nvPr/>
          </p:nvGrpSpPr>
          <p:grpSpPr>
            <a:xfrm>
              <a:off x="146330" y="115129"/>
              <a:ext cx="714340" cy="764568"/>
              <a:chOff x="0" y="-57150"/>
              <a:chExt cx="812800" cy="869950"/>
            </a:xfrm>
          </p:grpSpPr>
          <p:sp>
            <p:nvSpPr>
              <p:cNvPr id="235" name="Google Shape;235;p22"/>
              <p:cNvSpPr/>
              <p:nvPr/>
            </p:nvSpPr>
            <p:spPr>
              <a:xfrm>
                <a:off x="0" y="0"/>
                <a:ext cx="471015" cy="471015"/>
              </a:xfrm>
              <a:custGeom>
                <a:avLst/>
                <a:gdLst/>
                <a:ahLst/>
                <a:cxnLst/>
                <a:rect l="l" t="t" r="r" b="b"/>
                <a:pathLst>
                  <a:path w="471015" h="471015" extrusionOk="0">
                    <a:moveTo>
                      <a:pt x="0" y="0"/>
                    </a:moveTo>
                    <a:lnTo>
                      <a:pt x="471015" y="0"/>
                    </a:lnTo>
                    <a:lnTo>
                      <a:pt x="471015" y="471015"/>
                    </a:lnTo>
                    <a:lnTo>
                      <a:pt x="0" y="471015"/>
                    </a:lnTo>
                    <a:close/>
                  </a:path>
                </a:pathLst>
              </a:custGeom>
              <a:solidFill>
                <a:srgbClr val="213969"/>
              </a:solidFill>
              <a:ln>
                <a:noFill/>
              </a:ln>
            </p:spPr>
          </p:sp>
          <p:sp>
            <p:nvSpPr>
              <p:cNvPr id="236" name="Google Shape;236;p22"/>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2115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37" name="Google Shape;237;p22"/>
            <p:cNvGrpSpPr/>
            <p:nvPr/>
          </p:nvGrpSpPr>
          <p:grpSpPr>
            <a:xfrm>
              <a:off x="0" y="-54149"/>
              <a:ext cx="770113" cy="824263"/>
              <a:chOff x="0" y="-57150"/>
              <a:chExt cx="812800" cy="869950"/>
            </a:xfrm>
          </p:grpSpPr>
          <p:sp>
            <p:nvSpPr>
              <p:cNvPr id="238" name="Google Shape;238;p22"/>
              <p:cNvSpPr/>
              <p:nvPr/>
            </p:nvSpPr>
            <p:spPr>
              <a:xfrm>
                <a:off x="0" y="0"/>
                <a:ext cx="531410" cy="566062"/>
              </a:xfrm>
              <a:custGeom>
                <a:avLst/>
                <a:gdLst/>
                <a:ahLst/>
                <a:cxnLst/>
                <a:rect l="l" t="t" r="r" b="b"/>
                <a:pathLst>
                  <a:path w="531410" h="566062" extrusionOk="0">
                    <a:moveTo>
                      <a:pt x="0" y="0"/>
                    </a:moveTo>
                    <a:lnTo>
                      <a:pt x="531410" y="0"/>
                    </a:lnTo>
                    <a:lnTo>
                      <a:pt x="531410" y="566062"/>
                    </a:lnTo>
                    <a:lnTo>
                      <a:pt x="0" y="566062"/>
                    </a:lnTo>
                    <a:close/>
                  </a:path>
                </a:pathLst>
              </a:custGeom>
              <a:solidFill>
                <a:srgbClr val="D75581"/>
              </a:solidFill>
              <a:ln>
                <a:noFill/>
              </a:ln>
            </p:spPr>
          </p:sp>
          <p:sp>
            <p:nvSpPr>
              <p:cNvPr id="239" name="Google Shape;239;p22"/>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2115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240" name="Google Shape;240;p22"/>
          <p:cNvGrpSpPr/>
          <p:nvPr/>
        </p:nvGrpSpPr>
        <p:grpSpPr>
          <a:xfrm>
            <a:off x="5548765" y="4933210"/>
            <a:ext cx="645502" cy="700386"/>
            <a:chOff x="0" y="-54149"/>
            <a:chExt cx="860670" cy="933846"/>
          </a:xfrm>
        </p:grpSpPr>
        <p:grpSp>
          <p:nvGrpSpPr>
            <p:cNvPr id="241" name="Google Shape;241;p22"/>
            <p:cNvGrpSpPr/>
            <p:nvPr/>
          </p:nvGrpSpPr>
          <p:grpSpPr>
            <a:xfrm>
              <a:off x="146330" y="115129"/>
              <a:ext cx="714340" cy="764568"/>
              <a:chOff x="0" y="-57150"/>
              <a:chExt cx="812800" cy="869950"/>
            </a:xfrm>
          </p:grpSpPr>
          <p:sp>
            <p:nvSpPr>
              <p:cNvPr id="242" name="Google Shape;242;p22"/>
              <p:cNvSpPr/>
              <p:nvPr/>
            </p:nvSpPr>
            <p:spPr>
              <a:xfrm>
                <a:off x="0" y="0"/>
                <a:ext cx="471015" cy="471015"/>
              </a:xfrm>
              <a:custGeom>
                <a:avLst/>
                <a:gdLst/>
                <a:ahLst/>
                <a:cxnLst/>
                <a:rect l="l" t="t" r="r" b="b"/>
                <a:pathLst>
                  <a:path w="471015" h="471015" extrusionOk="0">
                    <a:moveTo>
                      <a:pt x="0" y="0"/>
                    </a:moveTo>
                    <a:lnTo>
                      <a:pt x="471015" y="0"/>
                    </a:lnTo>
                    <a:lnTo>
                      <a:pt x="471015" y="471015"/>
                    </a:lnTo>
                    <a:lnTo>
                      <a:pt x="0" y="471015"/>
                    </a:lnTo>
                    <a:close/>
                  </a:path>
                </a:pathLst>
              </a:custGeom>
              <a:solidFill>
                <a:srgbClr val="213969"/>
              </a:solidFill>
              <a:ln>
                <a:noFill/>
              </a:ln>
            </p:spPr>
          </p:sp>
          <p:sp>
            <p:nvSpPr>
              <p:cNvPr id="243" name="Google Shape;243;p22"/>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2115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44" name="Google Shape;244;p22"/>
            <p:cNvGrpSpPr/>
            <p:nvPr/>
          </p:nvGrpSpPr>
          <p:grpSpPr>
            <a:xfrm>
              <a:off x="0" y="-54149"/>
              <a:ext cx="770113" cy="824263"/>
              <a:chOff x="0" y="-57150"/>
              <a:chExt cx="812800" cy="869950"/>
            </a:xfrm>
          </p:grpSpPr>
          <p:sp>
            <p:nvSpPr>
              <p:cNvPr id="245" name="Google Shape;245;p22"/>
              <p:cNvSpPr/>
              <p:nvPr/>
            </p:nvSpPr>
            <p:spPr>
              <a:xfrm>
                <a:off x="0" y="0"/>
                <a:ext cx="531410" cy="566062"/>
              </a:xfrm>
              <a:custGeom>
                <a:avLst/>
                <a:gdLst/>
                <a:ahLst/>
                <a:cxnLst/>
                <a:rect l="l" t="t" r="r" b="b"/>
                <a:pathLst>
                  <a:path w="531410" h="566062" extrusionOk="0">
                    <a:moveTo>
                      <a:pt x="0" y="0"/>
                    </a:moveTo>
                    <a:lnTo>
                      <a:pt x="531410" y="0"/>
                    </a:lnTo>
                    <a:lnTo>
                      <a:pt x="531410" y="566062"/>
                    </a:lnTo>
                    <a:lnTo>
                      <a:pt x="0" y="566062"/>
                    </a:lnTo>
                    <a:close/>
                  </a:path>
                </a:pathLst>
              </a:custGeom>
              <a:solidFill>
                <a:srgbClr val="D75581"/>
              </a:solidFill>
              <a:ln>
                <a:noFill/>
              </a:ln>
            </p:spPr>
          </p:sp>
          <p:sp>
            <p:nvSpPr>
              <p:cNvPr id="246" name="Google Shape;246;p22"/>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2115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22"/>
          <p:cNvGrpSpPr/>
          <p:nvPr/>
        </p:nvGrpSpPr>
        <p:grpSpPr>
          <a:xfrm>
            <a:off x="5548765" y="5985294"/>
            <a:ext cx="645502" cy="700386"/>
            <a:chOff x="0" y="-54149"/>
            <a:chExt cx="860670" cy="933846"/>
          </a:xfrm>
        </p:grpSpPr>
        <p:grpSp>
          <p:nvGrpSpPr>
            <p:cNvPr id="248" name="Google Shape;248;p22"/>
            <p:cNvGrpSpPr/>
            <p:nvPr/>
          </p:nvGrpSpPr>
          <p:grpSpPr>
            <a:xfrm>
              <a:off x="146330" y="115129"/>
              <a:ext cx="714340" cy="764568"/>
              <a:chOff x="0" y="-57150"/>
              <a:chExt cx="812800" cy="869950"/>
            </a:xfrm>
          </p:grpSpPr>
          <p:sp>
            <p:nvSpPr>
              <p:cNvPr id="249" name="Google Shape;249;p22"/>
              <p:cNvSpPr/>
              <p:nvPr/>
            </p:nvSpPr>
            <p:spPr>
              <a:xfrm>
                <a:off x="0" y="0"/>
                <a:ext cx="471015" cy="471015"/>
              </a:xfrm>
              <a:custGeom>
                <a:avLst/>
                <a:gdLst/>
                <a:ahLst/>
                <a:cxnLst/>
                <a:rect l="l" t="t" r="r" b="b"/>
                <a:pathLst>
                  <a:path w="471015" h="471015" extrusionOk="0">
                    <a:moveTo>
                      <a:pt x="0" y="0"/>
                    </a:moveTo>
                    <a:lnTo>
                      <a:pt x="471015" y="0"/>
                    </a:lnTo>
                    <a:lnTo>
                      <a:pt x="471015" y="471015"/>
                    </a:lnTo>
                    <a:lnTo>
                      <a:pt x="0" y="471015"/>
                    </a:lnTo>
                    <a:close/>
                  </a:path>
                </a:pathLst>
              </a:custGeom>
              <a:solidFill>
                <a:srgbClr val="213969"/>
              </a:solidFill>
              <a:ln>
                <a:noFill/>
              </a:ln>
            </p:spPr>
          </p:sp>
          <p:sp>
            <p:nvSpPr>
              <p:cNvPr id="250" name="Google Shape;250;p22"/>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2115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51" name="Google Shape;251;p22"/>
            <p:cNvGrpSpPr/>
            <p:nvPr/>
          </p:nvGrpSpPr>
          <p:grpSpPr>
            <a:xfrm>
              <a:off x="0" y="-54149"/>
              <a:ext cx="770113" cy="824263"/>
              <a:chOff x="0" y="-57150"/>
              <a:chExt cx="812800" cy="869950"/>
            </a:xfrm>
          </p:grpSpPr>
          <p:sp>
            <p:nvSpPr>
              <p:cNvPr id="252" name="Google Shape;252;p22"/>
              <p:cNvSpPr/>
              <p:nvPr/>
            </p:nvSpPr>
            <p:spPr>
              <a:xfrm>
                <a:off x="0" y="0"/>
                <a:ext cx="531410" cy="566062"/>
              </a:xfrm>
              <a:custGeom>
                <a:avLst/>
                <a:gdLst/>
                <a:ahLst/>
                <a:cxnLst/>
                <a:rect l="l" t="t" r="r" b="b"/>
                <a:pathLst>
                  <a:path w="531410" h="566062" extrusionOk="0">
                    <a:moveTo>
                      <a:pt x="0" y="0"/>
                    </a:moveTo>
                    <a:lnTo>
                      <a:pt x="531410" y="0"/>
                    </a:lnTo>
                    <a:lnTo>
                      <a:pt x="531410" y="566062"/>
                    </a:lnTo>
                    <a:lnTo>
                      <a:pt x="0" y="566062"/>
                    </a:lnTo>
                    <a:close/>
                  </a:path>
                </a:pathLst>
              </a:custGeom>
              <a:solidFill>
                <a:srgbClr val="D75581"/>
              </a:solidFill>
              <a:ln>
                <a:noFill/>
              </a:ln>
            </p:spPr>
          </p:sp>
          <p:sp>
            <p:nvSpPr>
              <p:cNvPr id="253" name="Google Shape;253;p22"/>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2115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pic>
        <p:nvPicPr>
          <p:cNvPr id="254" name="Google Shape;254;p22"/>
          <p:cNvPicPr preferRelativeResize="0"/>
          <p:nvPr/>
        </p:nvPicPr>
        <p:blipFill rotWithShape="1">
          <a:blip r:embed="rId3">
            <a:alphaModFix/>
          </a:blip>
          <a:srcRect/>
          <a:stretch/>
        </p:blipFill>
        <p:spPr>
          <a:xfrm>
            <a:off x="15670958" y="8859886"/>
            <a:ext cx="2617042" cy="2010313"/>
          </a:xfrm>
          <a:prstGeom prst="rect">
            <a:avLst/>
          </a:prstGeom>
          <a:noFill/>
          <a:ln>
            <a:noFill/>
          </a:ln>
        </p:spPr>
      </p:pic>
      <p:pic>
        <p:nvPicPr>
          <p:cNvPr id="255" name="Google Shape;255;p22"/>
          <p:cNvPicPr preferRelativeResize="0"/>
          <p:nvPr/>
        </p:nvPicPr>
        <p:blipFill rotWithShape="1">
          <a:blip r:embed="rId4">
            <a:alphaModFix/>
          </a:blip>
          <a:srcRect/>
          <a:stretch/>
        </p:blipFill>
        <p:spPr>
          <a:xfrm>
            <a:off x="1364517" y="1781918"/>
            <a:ext cx="1561364" cy="854492"/>
          </a:xfrm>
          <a:prstGeom prst="rect">
            <a:avLst/>
          </a:prstGeom>
          <a:noFill/>
          <a:ln>
            <a:noFill/>
          </a:ln>
        </p:spPr>
      </p:pic>
      <p:pic>
        <p:nvPicPr>
          <p:cNvPr id="256" name="Google Shape;256;p22"/>
          <p:cNvPicPr preferRelativeResize="0"/>
          <p:nvPr/>
        </p:nvPicPr>
        <p:blipFill rotWithShape="1">
          <a:blip r:embed="rId5">
            <a:alphaModFix/>
          </a:blip>
          <a:srcRect/>
          <a:stretch/>
        </p:blipFill>
        <p:spPr>
          <a:xfrm>
            <a:off x="-965346" y="609345"/>
            <a:ext cx="3432328" cy="1029698"/>
          </a:xfrm>
          <a:prstGeom prst="rect">
            <a:avLst/>
          </a:prstGeom>
          <a:noFill/>
          <a:ln>
            <a:noFill/>
          </a:ln>
        </p:spPr>
      </p:pic>
      <p:pic>
        <p:nvPicPr>
          <p:cNvPr id="257" name="Google Shape;257;p22"/>
          <p:cNvPicPr preferRelativeResize="0"/>
          <p:nvPr/>
        </p:nvPicPr>
        <p:blipFill rotWithShape="1">
          <a:blip r:embed="rId6">
            <a:alphaModFix/>
          </a:blip>
          <a:srcRect/>
          <a:stretch/>
        </p:blipFill>
        <p:spPr>
          <a:xfrm>
            <a:off x="8241686" y="2406646"/>
            <a:ext cx="850914" cy="850914"/>
          </a:xfrm>
          <a:prstGeom prst="rect">
            <a:avLst/>
          </a:prstGeom>
          <a:noFill/>
          <a:ln>
            <a:noFill/>
          </a:ln>
        </p:spPr>
      </p:pic>
      <p:sp>
        <p:nvSpPr>
          <p:cNvPr id="258" name="Google Shape;258;p22"/>
          <p:cNvSpPr/>
          <p:nvPr/>
        </p:nvSpPr>
        <p:spPr>
          <a:xfrm>
            <a:off x="4393507" y="1260060"/>
            <a:ext cx="8547271" cy="1093435"/>
          </a:xfrm>
          <a:prstGeom prst="roundRect">
            <a:avLst>
              <a:gd name="adj" fmla="val 35101"/>
            </a:avLst>
          </a:prstGeom>
          <a:solidFill>
            <a:srgbClr val="213969"/>
          </a:solidFill>
          <a:ln>
            <a:noFill/>
          </a:ln>
        </p:spPr>
        <p:txBody>
          <a:bodyPr spcFirstLastPara="1" wrap="square" lIns="91425" tIns="45700" rIns="91425" bIns="45700" anchor="ctr" anchorCtr="0">
            <a:noAutofit/>
          </a:bodyPr>
          <a:lstStyle/>
          <a:p>
            <a:pPr marL="0" marR="0" lvl="0" indent="0" algn="ctr" rtl="0">
              <a:lnSpc>
                <a:spcPct val="95583"/>
              </a:lnSpc>
              <a:spcBef>
                <a:spcPts val="0"/>
              </a:spcBef>
              <a:spcAft>
                <a:spcPts val="0"/>
              </a:spcAft>
              <a:buClr>
                <a:srgbClr val="000000"/>
              </a:buClr>
              <a:buSzPts val="4800"/>
              <a:buFont typeface="Arial"/>
              <a:buNone/>
            </a:pPr>
            <a:r>
              <a:rPr lang="en-US" sz="4800" b="0" i="0" u="none" strike="noStrike" cap="none" dirty="0">
                <a:solidFill>
                  <a:srgbClr val="F4F6FC"/>
                </a:solidFill>
                <a:latin typeface="Berlin Sans FB Demi" panose="020E0802020502020306" pitchFamily="34" charset="0"/>
                <a:ea typeface="Overlock"/>
                <a:cs typeface="Mongolian Baiti" panose="03000500000000000000" pitchFamily="66" charset="0"/>
                <a:sym typeface="Overlock"/>
              </a:rPr>
              <a:t>Prime Applications of NN</a:t>
            </a:r>
            <a:endParaRPr sz="1400" b="0" i="0" u="none" strike="noStrike" cap="none" dirty="0">
              <a:solidFill>
                <a:srgbClr val="000000"/>
              </a:solidFill>
              <a:latin typeface="Berlin Sans FB Demi" panose="020E0802020502020306" pitchFamily="34" charset="0"/>
              <a:cs typeface="Mongolian Baiti" panose="03000500000000000000" pitchFamily="66" charset="0"/>
              <a:sym typeface="Arial"/>
            </a:endParaRPr>
          </a:p>
        </p:txBody>
      </p:sp>
      <p:pic>
        <p:nvPicPr>
          <p:cNvPr id="259" name="Google Shape;259;p22"/>
          <p:cNvPicPr preferRelativeResize="0"/>
          <p:nvPr/>
        </p:nvPicPr>
        <p:blipFill rotWithShape="1">
          <a:blip r:embed="rId7">
            <a:alphaModFix/>
          </a:blip>
          <a:srcRect/>
          <a:stretch/>
        </p:blipFill>
        <p:spPr>
          <a:xfrm>
            <a:off x="419367" y="8456313"/>
            <a:ext cx="1520440" cy="15433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66" name="Google Shape;166;p18"/>
          <p:cNvSpPr>
            <a:spLocks noGrp="1" noRot="1" noMove="1" noResize="1" noEditPoints="1" noAdjustHandles="1" noChangeArrowheads="1" noChangeShapeType="1"/>
          </p:cNvSpPr>
          <p:nvPr/>
        </p:nvSpPr>
        <p:spPr>
          <a:xfrm>
            <a:off x="0" y="0"/>
            <a:ext cx="18288000" cy="10286999"/>
          </a:xfrm>
          <a:prstGeom prst="rect">
            <a:avLst/>
          </a:prstGeom>
          <a:solidFill>
            <a:srgbClr val="F4F6FC"/>
          </a:solidFill>
          <a:ln w="9525" cap="flat" cmpd="sng">
            <a:solidFill>
              <a:srgbClr val="F4F6F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descr="Diagram&#10;&#10;Description automatically generated with medium confidence">
            <a:extLst>
              <a:ext uri="{FF2B5EF4-FFF2-40B4-BE49-F238E27FC236}">
                <a16:creationId xmlns:a16="http://schemas.microsoft.com/office/drawing/2014/main" id="{7A5A2BE7-9F46-E57B-E00A-845298B7F439}"/>
              </a:ext>
            </a:extLst>
          </p:cNvPr>
          <p:cNvPicPr>
            <a:picLocks noChangeAspect="1"/>
          </p:cNvPicPr>
          <p:nvPr/>
        </p:nvPicPr>
        <p:blipFill>
          <a:blip r:embed="rId3"/>
          <a:stretch>
            <a:fillRect/>
          </a:stretch>
        </p:blipFill>
        <p:spPr>
          <a:xfrm>
            <a:off x="1143" y="643"/>
            <a:ext cx="18285714" cy="10285714"/>
          </a:xfrm>
          <a:prstGeom prst="rect">
            <a:avLst/>
          </a:prstGeom>
        </p:spPr>
      </p:pic>
    </p:spTree>
    <p:extLst>
      <p:ext uri="{BB962C8B-B14F-4D97-AF65-F5344CB8AC3E}">
        <p14:creationId xmlns:p14="http://schemas.microsoft.com/office/powerpoint/2010/main" val="1418438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Shape 145"/>
        <p:cNvGrpSpPr/>
        <p:nvPr/>
      </p:nvGrpSpPr>
      <p:grpSpPr>
        <a:xfrm>
          <a:off x="0" y="0"/>
          <a:ext cx="0" cy="0"/>
          <a:chOff x="0" y="0"/>
          <a:chExt cx="0" cy="0"/>
        </a:xfrm>
      </p:grpSpPr>
      <p:pic>
        <p:nvPicPr>
          <p:cNvPr id="146" name="Google Shape;146;p17"/>
          <p:cNvPicPr preferRelativeResize="0"/>
          <p:nvPr/>
        </p:nvPicPr>
        <p:blipFill rotWithShape="1">
          <a:blip r:embed="rId3">
            <a:alphaModFix/>
          </a:blip>
          <a:srcRect/>
          <a:stretch/>
        </p:blipFill>
        <p:spPr>
          <a:xfrm>
            <a:off x="1283655" y="1074343"/>
            <a:ext cx="1561365" cy="854492"/>
          </a:xfrm>
          <a:prstGeom prst="rect">
            <a:avLst/>
          </a:prstGeom>
          <a:noFill/>
          <a:ln>
            <a:noFill/>
          </a:ln>
        </p:spPr>
      </p:pic>
      <p:pic>
        <p:nvPicPr>
          <p:cNvPr id="147" name="Google Shape;147;p17"/>
          <p:cNvPicPr preferRelativeResize="0"/>
          <p:nvPr/>
        </p:nvPicPr>
        <p:blipFill rotWithShape="1">
          <a:blip r:embed="rId4">
            <a:alphaModFix/>
          </a:blip>
          <a:srcRect/>
          <a:stretch/>
        </p:blipFill>
        <p:spPr>
          <a:xfrm>
            <a:off x="-965346" y="609345"/>
            <a:ext cx="3432328" cy="1029698"/>
          </a:xfrm>
          <a:prstGeom prst="rect">
            <a:avLst/>
          </a:prstGeom>
          <a:noFill/>
          <a:ln>
            <a:noFill/>
          </a:ln>
        </p:spPr>
      </p:pic>
      <p:pic>
        <p:nvPicPr>
          <p:cNvPr id="148" name="Google Shape;148;p17"/>
          <p:cNvPicPr preferRelativeResize="0"/>
          <p:nvPr/>
        </p:nvPicPr>
        <p:blipFill rotWithShape="1">
          <a:blip r:embed="rId4">
            <a:alphaModFix/>
          </a:blip>
          <a:srcRect/>
          <a:stretch/>
        </p:blipFill>
        <p:spPr>
          <a:xfrm>
            <a:off x="16136075" y="9257302"/>
            <a:ext cx="3432328" cy="1029698"/>
          </a:xfrm>
          <a:prstGeom prst="rect">
            <a:avLst/>
          </a:prstGeom>
          <a:noFill/>
          <a:ln>
            <a:noFill/>
          </a:ln>
        </p:spPr>
      </p:pic>
      <p:pic>
        <p:nvPicPr>
          <p:cNvPr id="149" name="Google Shape;149;p17"/>
          <p:cNvPicPr preferRelativeResize="0"/>
          <p:nvPr/>
        </p:nvPicPr>
        <p:blipFill rotWithShape="1">
          <a:blip r:embed="rId5">
            <a:alphaModFix/>
          </a:blip>
          <a:srcRect/>
          <a:stretch/>
        </p:blipFill>
        <p:spPr>
          <a:xfrm>
            <a:off x="326454" y="6971110"/>
            <a:ext cx="3475783" cy="3298834"/>
          </a:xfrm>
          <a:prstGeom prst="rect">
            <a:avLst/>
          </a:prstGeom>
          <a:noFill/>
          <a:ln>
            <a:noFill/>
          </a:ln>
        </p:spPr>
      </p:pic>
      <p:sp>
        <p:nvSpPr>
          <p:cNvPr id="150" name="Google Shape;150;p17"/>
          <p:cNvSpPr/>
          <p:nvPr/>
        </p:nvSpPr>
        <p:spPr>
          <a:xfrm>
            <a:off x="4386975" y="609350"/>
            <a:ext cx="9323700" cy="2286300"/>
          </a:xfrm>
          <a:prstGeom prst="roundRect">
            <a:avLst>
              <a:gd name="adj" fmla="val 35101"/>
            </a:avLst>
          </a:prstGeom>
          <a:solidFill>
            <a:srgbClr val="FFA730"/>
          </a:solidFill>
          <a:ln>
            <a:noFill/>
          </a:ln>
        </p:spPr>
        <p:txBody>
          <a:bodyPr spcFirstLastPara="1" wrap="square" lIns="91425" tIns="45700" rIns="91425" bIns="45700" anchor="ctr" anchorCtr="0">
            <a:noAutofit/>
          </a:bodyPr>
          <a:lstStyle/>
          <a:p>
            <a:pPr marL="0" marR="0" lvl="0" indent="0" algn="ctr" rtl="0">
              <a:lnSpc>
                <a:spcPct val="173272"/>
              </a:lnSpc>
              <a:spcBef>
                <a:spcPts val="0"/>
              </a:spcBef>
              <a:spcAft>
                <a:spcPts val="0"/>
              </a:spcAft>
              <a:buClr>
                <a:srgbClr val="000000"/>
              </a:buClr>
              <a:buSzPts val="4400"/>
              <a:buFont typeface="Arial"/>
              <a:buNone/>
            </a:pPr>
            <a:r>
              <a:rPr lang="en-US" sz="4400" b="1" i="0" u="none" strike="noStrike" cap="none" dirty="0">
                <a:solidFill>
                  <a:srgbClr val="525252"/>
                </a:solidFill>
                <a:latin typeface="Berlin Sans FB Demi" panose="020E0802020502020306" pitchFamily="34" charset="0"/>
                <a:ea typeface="IBM Plex Sans"/>
                <a:cs typeface="Mongolian Baiti" panose="03000500000000000000" pitchFamily="66" charset="0"/>
                <a:sym typeface="IBM Plex Sans"/>
              </a:rPr>
              <a:t>What is Artificial neural networks (ANNs)</a:t>
            </a:r>
            <a:endParaRPr sz="4400" b="1" i="0" u="none" strike="noStrike" cap="none" dirty="0">
              <a:solidFill>
                <a:srgbClr val="FFFFFF"/>
              </a:solidFill>
              <a:latin typeface="Berlin Sans FB Demi" panose="020E0802020502020306" pitchFamily="34" charset="0"/>
              <a:ea typeface="Overlock"/>
              <a:cs typeface="Mongolian Baiti" panose="03000500000000000000" pitchFamily="66" charset="0"/>
              <a:sym typeface="Overlock"/>
            </a:endParaRPr>
          </a:p>
        </p:txBody>
      </p:sp>
      <p:sp>
        <p:nvSpPr>
          <p:cNvPr id="151" name="Google Shape;151;p17"/>
          <p:cNvSpPr txBox="1"/>
          <p:nvPr/>
        </p:nvSpPr>
        <p:spPr>
          <a:xfrm>
            <a:off x="2145199" y="3282934"/>
            <a:ext cx="135636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7"/>
          <p:cNvSpPr txBox="1"/>
          <p:nvPr/>
        </p:nvSpPr>
        <p:spPr>
          <a:xfrm>
            <a:off x="2353950" y="3665838"/>
            <a:ext cx="13580100" cy="2954625"/>
          </a:xfrm>
          <a:prstGeom prst="rect">
            <a:avLst/>
          </a:prstGeom>
          <a:noFill/>
          <a:ln>
            <a:noFill/>
          </a:ln>
        </p:spPr>
        <p:txBody>
          <a:bodyPr spcFirstLastPara="1" wrap="square" lIns="91425" tIns="91425" rIns="91425" bIns="91425" anchor="t" anchorCtr="0">
            <a:spAutoFit/>
          </a:bodyPr>
          <a:lstStyle/>
          <a:p>
            <a:pPr marL="457200" marR="0" lvl="0" indent="-457200" algn="l" rtl="0">
              <a:lnSpc>
                <a:spcPct val="100000"/>
              </a:lnSpc>
              <a:spcBef>
                <a:spcPts val="0"/>
              </a:spcBef>
              <a:spcAft>
                <a:spcPts val="0"/>
              </a:spcAft>
              <a:buClr>
                <a:srgbClr val="525252"/>
              </a:buClr>
              <a:buSzPts val="3600"/>
              <a:buFont typeface="IBM Plex Sans"/>
              <a:buChar char="-"/>
            </a:pPr>
            <a:r>
              <a:rPr lang="en-US" sz="3600" b="1" i="0" u="none" strike="noStrike" cap="none" dirty="0">
                <a:solidFill>
                  <a:srgbClr val="525252"/>
                </a:solidFill>
                <a:latin typeface="Mongolian Baiti" panose="03000500000000000000" pitchFamily="66" charset="0"/>
                <a:ea typeface="IBM Plex Sans"/>
                <a:cs typeface="Mongolian Baiti" panose="03000500000000000000" pitchFamily="66" charset="0"/>
                <a:sym typeface="IBM Plex Sans"/>
              </a:rPr>
              <a:t>Neural network is layers of neurons. </a:t>
            </a:r>
            <a:endParaRPr sz="3600" b="1" i="0" u="none" strike="noStrike" cap="none" dirty="0">
              <a:solidFill>
                <a:srgbClr val="525252"/>
              </a:solidFill>
              <a:latin typeface="Mongolian Baiti" panose="03000500000000000000" pitchFamily="66" charset="0"/>
              <a:ea typeface="IBM Plex Sans"/>
              <a:cs typeface="Mongolian Baiti" panose="03000500000000000000" pitchFamily="66" charset="0"/>
              <a:sym typeface="IBM Plex Sa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525252"/>
              </a:solidFill>
              <a:latin typeface="IBM Plex Sans"/>
              <a:ea typeface="IBM Plex Sans"/>
              <a:cs typeface="IBM Plex Sans"/>
              <a:sym typeface="IBM Plex Sans"/>
            </a:endParaRPr>
          </a:p>
          <a:p>
            <a:pPr marL="457200" marR="0" lvl="0" indent="-457200" algn="l" rtl="0">
              <a:lnSpc>
                <a:spcPct val="100000"/>
              </a:lnSpc>
              <a:spcBef>
                <a:spcPts val="0"/>
              </a:spcBef>
              <a:spcAft>
                <a:spcPts val="0"/>
              </a:spcAft>
              <a:buClr>
                <a:srgbClr val="525252"/>
              </a:buClr>
              <a:buSzPts val="3600"/>
              <a:buFont typeface="IBM Plex Sans"/>
              <a:buChar char="-"/>
            </a:pPr>
            <a:r>
              <a:rPr lang="en-US" sz="3600" b="1" i="0" u="none" strike="noStrike" cap="none" dirty="0">
                <a:solidFill>
                  <a:srgbClr val="525252"/>
                </a:solidFill>
                <a:latin typeface="Mongolian Baiti" panose="03000500000000000000" pitchFamily="66" charset="0"/>
                <a:ea typeface="IBM Plex Sans"/>
                <a:cs typeface="Mongolian Baiti" panose="03000500000000000000" pitchFamily="66" charset="0"/>
                <a:sym typeface="IBM Plex Sans"/>
              </a:rPr>
              <a:t>Neurons are core processing unit of the network.</a:t>
            </a:r>
            <a:endParaRPr sz="3600" b="1" i="0" u="none" strike="noStrike" cap="none" dirty="0">
              <a:solidFill>
                <a:srgbClr val="525252"/>
              </a:solidFill>
              <a:latin typeface="Mongolian Baiti" panose="03000500000000000000" pitchFamily="66" charset="0"/>
              <a:ea typeface="IBM Plex Sans"/>
              <a:cs typeface="Mongolian Baiti" panose="03000500000000000000" pitchFamily="66" charset="0"/>
              <a:sym typeface="IBM Plex Sa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525252"/>
              </a:solidFill>
              <a:latin typeface="Mongolian Baiti" panose="03000500000000000000" pitchFamily="66" charset="0"/>
              <a:ea typeface="IBM Plex Sans"/>
              <a:cs typeface="Mongolian Baiti" panose="03000500000000000000" pitchFamily="66" charset="0"/>
              <a:sym typeface="IBM Plex Sans"/>
            </a:endParaRPr>
          </a:p>
          <a:p>
            <a:pPr marL="457200" marR="0" lvl="0" indent="-457200" algn="l" rtl="0">
              <a:lnSpc>
                <a:spcPct val="100000"/>
              </a:lnSpc>
              <a:spcBef>
                <a:spcPts val="0"/>
              </a:spcBef>
              <a:spcAft>
                <a:spcPts val="0"/>
              </a:spcAft>
              <a:buClr>
                <a:srgbClr val="525252"/>
              </a:buClr>
              <a:buSzPts val="3600"/>
              <a:buFont typeface="IBM Plex Sans"/>
              <a:buChar char="-"/>
            </a:pPr>
            <a:r>
              <a:rPr lang="en-US" sz="3600" b="1" i="0" u="none" strike="noStrike" cap="none" dirty="0">
                <a:solidFill>
                  <a:srgbClr val="525252"/>
                </a:solidFill>
                <a:latin typeface="Mongolian Baiti" panose="03000500000000000000" pitchFamily="66" charset="0"/>
                <a:ea typeface="IBM Plex Sans"/>
                <a:cs typeface="Mongolian Baiti" panose="03000500000000000000" pitchFamily="66" charset="0"/>
                <a:sym typeface="IBM Plex Sans"/>
              </a:rPr>
              <a:t>There are 2 main types of layers, hidden layers and output layer.</a:t>
            </a:r>
            <a:endParaRPr sz="1400" b="0" i="0" u="none" strike="noStrike" cap="none" dirty="0">
              <a:solidFill>
                <a:srgbClr val="000000"/>
              </a:solidFill>
              <a:latin typeface="Mongolian Baiti" panose="03000500000000000000" pitchFamily="66" charset="0"/>
              <a:ea typeface="Calibri"/>
              <a:cs typeface="Mongolian Baiti" panose="03000500000000000000" pitchFamily="66" charset="0"/>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Shape 156"/>
        <p:cNvGrpSpPr/>
        <p:nvPr/>
      </p:nvGrpSpPr>
      <p:grpSpPr>
        <a:xfrm>
          <a:off x="0" y="0"/>
          <a:ext cx="0" cy="0"/>
          <a:chOff x="0" y="0"/>
          <a:chExt cx="0" cy="0"/>
        </a:xfrm>
      </p:grpSpPr>
      <p:pic>
        <p:nvPicPr>
          <p:cNvPr id="158" name="Google Shape;158;p18"/>
          <p:cNvPicPr preferRelativeResize="0"/>
          <p:nvPr/>
        </p:nvPicPr>
        <p:blipFill rotWithShape="1">
          <a:blip r:embed="rId3">
            <a:alphaModFix/>
          </a:blip>
          <a:srcRect/>
          <a:stretch/>
        </p:blipFill>
        <p:spPr>
          <a:xfrm>
            <a:off x="-326651" y="5170698"/>
            <a:ext cx="2231026" cy="1220984"/>
          </a:xfrm>
          <a:prstGeom prst="rect">
            <a:avLst/>
          </a:prstGeom>
          <a:noFill/>
          <a:ln>
            <a:noFill/>
          </a:ln>
        </p:spPr>
      </p:pic>
      <p:pic>
        <p:nvPicPr>
          <p:cNvPr id="159" name="Google Shape;159;p18"/>
          <p:cNvPicPr preferRelativeResize="0"/>
          <p:nvPr/>
        </p:nvPicPr>
        <p:blipFill rotWithShape="1">
          <a:blip r:embed="rId4">
            <a:alphaModFix/>
          </a:blip>
          <a:srcRect/>
          <a:stretch/>
        </p:blipFill>
        <p:spPr>
          <a:xfrm>
            <a:off x="465646" y="5476944"/>
            <a:ext cx="1221035" cy="1221000"/>
          </a:xfrm>
          <a:prstGeom prst="rect">
            <a:avLst/>
          </a:prstGeom>
          <a:noFill/>
          <a:ln>
            <a:noFill/>
          </a:ln>
        </p:spPr>
      </p:pic>
      <p:pic>
        <p:nvPicPr>
          <p:cNvPr id="160" name="Google Shape;160;p18"/>
          <p:cNvPicPr preferRelativeResize="0"/>
          <p:nvPr/>
        </p:nvPicPr>
        <p:blipFill rotWithShape="1">
          <a:blip r:embed="rId5">
            <a:alphaModFix/>
          </a:blip>
          <a:srcRect/>
          <a:stretch/>
        </p:blipFill>
        <p:spPr>
          <a:xfrm>
            <a:off x="16627850" y="1246525"/>
            <a:ext cx="1061425" cy="1061425"/>
          </a:xfrm>
          <a:prstGeom prst="rect">
            <a:avLst/>
          </a:prstGeom>
          <a:noFill/>
          <a:ln>
            <a:noFill/>
          </a:ln>
        </p:spPr>
      </p:pic>
      <p:pic>
        <p:nvPicPr>
          <p:cNvPr id="161" name="Google Shape;161;p18"/>
          <p:cNvPicPr preferRelativeResize="0"/>
          <p:nvPr/>
        </p:nvPicPr>
        <p:blipFill rotWithShape="1">
          <a:blip r:embed="rId6">
            <a:alphaModFix/>
          </a:blip>
          <a:srcRect/>
          <a:stretch/>
        </p:blipFill>
        <p:spPr>
          <a:xfrm>
            <a:off x="16872841" y="1166760"/>
            <a:ext cx="2231045" cy="1220991"/>
          </a:xfrm>
          <a:prstGeom prst="rect">
            <a:avLst/>
          </a:prstGeom>
          <a:noFill/>
          <a:ln>
            <a:noFill/>
          </a:ln>
        </p:spPr>
      </p:pic>
      <p:pic>
        <p:nvPicPr>
          <p:cNvPr id="162" name="Google Shape;162;p18" descr="Diagram&#10;&#10;Description automatically generated"/>
          <p:cNvPicPr preferRelativeResize="0"/>
          <p:nvPr/>
        </p:nvPicPr>
        <p:blipFill rotWithShape="1">
          <a:blip r:embed="rId7">
            <a:alphaModFix/>
          </a:blip>
          <a:srcRect l="70940" t="17026"/>
          <a:stretch/>
        </p:blipFill>
        <p:spPr>
          <a:xfrm>
            <a:off x="9089550" y="1751800"/>
            <a:ext cx="4207751" cy="8535201"/>
          </a:xfrm>
          <a:prstGeom prst="rect">
            <a:avLst/>
          </a:prstGeom>
          <a:noFill/>
          <a:ln>
            <a:noFill/>
          </a:ln>
        </p:spPr>
      </p:pic>
      <p:pic>
        <p:nvPicPr>
          <p:cNvPr id="163" name="Google Shape;163;p18" descr="Diagram&#10;&#10;Description automatically generated"/>
          <p:cNvPicPr preferRelativeResize="0"/>
          <p:nvPr/>
        </p:nvPicPr>
        <p:blipFill rotWithShape="1">
          <a:blip r:embed="rId7">
            <a:alphaModFix/>
          </a:blip>
          <a:srcRect t="18353" r="69914"/>
          <a:stretch/>
        </p:blipFill>
        <p:spPr>
          <a:xfrm>
            <a:off x="4733400" y="1887875"/>
            <a:ext cx="4356149" cy="8399125"/>
          </a:xfrm>
          <a:prstGeom prst="rect">
            <a:avLst/>
          </a:prstGeom>
          <a:noFill/>
          <a:ln>
            <a:noFill/>
          </a:ln>
        </p:spPr>
      </p:pic>
      <p:sp>
        <p:nvSpPr>
          <p:cNvPr id="164" name="Google Shape;164;p18"/>
          <p:cNvSpPr/>
          <p:nvPr/>
        </p:nvSpPr>
        <p:spPr>
          <a:xfrm>
            <a:off x="7538350" y="1605650"/>
            <a:ext cx="3755700" cy="598800"/>
          </a:xfrm>
          <a:prstGeom prst="rect">
            <a:avLst/>
          </a:prstGeom>
          <a:solidFill>
            <a:srgbClr val="F4F6FC"/>
          </a:solidFill>
          <a:ln w="9525" cap="flat" cmpd="sng">
            <a:solidFill>
              <a:srgbClr val="F4F6F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 name="Google Shape;165;p18" descr="Diagram&#10;&#10;Description automatically generated"/>
          <p:cNvPicPr preferRelativeResize="0"/>
          <p:nvPr/>
        </p:nvPicPr>
        <p:blipFill rotWithShape="1">
          <a:blip r:embed="rId7">
            <a:alphaModFix/>
          </a:blip>
          <a:srcRect l="48317" t="10419" r="40968" b="86243"/>
          <a:stretch/>
        </p:blipFill>
        <p:spPr>
          <a:xfrm>
            <a:off x="8287925" y="1632300"/>
            <a:ext cx="1551224" cy="343200"/>
          </a:xfrm>
          <a:prstGeom prst="rect">
            <a:avLst/>
          </a:prstGeom>
          <a:noFill/>
          <a:ln>
            <a:noFill/>
          </a:ln>
        </p:spPr>
      </p:pic>
      <p:sp>
        <p:nvSpPr>
          <p:cNvPr id="166" name="Google Shape;166;p18"/>
          <p:cNvSpPr/>
          <p:nvPr/>
        </p:nvSpPr>
        <p:spPr>
          <a:xfrm>
            <a:off x="13688775" y="1279075"/>
            <a:ext cx="2694900" cy="1061400"/>
          </a:xfrm>
          <a:prstGeom prst="rect">
            <a:avLst/>
          </a:prstGeom>
          <a:solidFill>
            <a:srgbClr val="F4F6FC"/>
          </a:solidFill>
          <a:ln w="9525" cap="flat" cmpd="sng">
            <a:solidFill>
              <a:srgbClr val="F4F6F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8"/>
          <p:cNvSpPr/>
          <p:nvPr/>
        </p:nvSpPr>
        <p:spPr>
          <a:xfrm>
            <a:off x="5617029" y="288650"/>
            <a:ext cx="6400799" cy="1207575"/>
          </a:xfrm>
          <a:prstGeom prst="rect">
            <a:avLst/>
          </a:prstGeom>
          <a:solidFill>
            <a:srgbClr val="F4F6FC"/>
          </a:solidFill>
          <a:ln w="9525" cap="flat" cmpd="sng">
            <a:solidFill>
              <a:srgbClr val="F4F6F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2800" b="1" dirty="0">
                <a:effectLst>
                  <a:outerShdw blurRad="38100" dist="38100" dir="2700000" algn="tl">
                    <a:srgbClr val="000000">
                      <a:alpha val="43137"/>
                    </a:srgbClr>
                  </a:outerShdw>
                </a:effectLst>
                <a:latin typeface="Montserrat" panose="00000500000000000000" pitchFamily="2" charset="0"/>
              </a:rPr>
              <a:t>SHALLOW NEURAL NETWORK</a:t>
            </a:r>
            <a:endParaRPr sz="2800" b="1" i="0" u="none" strike="noStrike" cap="none" dirty="0">
              <a:solidFill>
                <a:srgbClr val="000000"/>
              </a:solidFill>
              <a:effectLst>
                <a:outerShdw blurRad="38100" dist="38100" dir="2700000" algn="tl">
                  <a:srgbClr val="000000">
                    <a:alpha val="43137"/>
                  </a:srgbClr>
                </a:outerShdw>
              </a:effectLst>
              <a:latin typeface="Montserrat" panose="00000500000000000000" pitchFamily="2" charset="0"/>
              <a:sym typeface="Arial"/>
            </a:endParaRPr>
          </a:p>
        </p:txBody>
      </p:sp>
      <p:pic>
        <p:nvPicPr>
          <p:cNvPr id="168" name="Google Shape;168;p18" descr="Diagram&#10;&#10;Description automatically generated"/>
          <p:cNvPicPr preferRelativeResize="0"/>
          <p:nvPr/>
        </p:nvPicPr>
        <p:blipFill rotWithShape="1">
          <a:blip r:embed="rId7">
            <a:alphaModFix/>
          </a:blip>
          <a:srcRect l="83210" b="86243"/>
          <a:stretch/>
        </p:blipFill>
        <p:spPr>
          <a:xfrm>
            <a:off x="11135230" y="571499"/>
            <a:ext cx="2431049" cy="1415151"/>
          </a:xfrm>
          <a:prstGeom prst="rect">
            <a:avLst/>
          </a:prstGeom>
          <a:noFill/>
          <a:ln>
            <a:noFill/>
          </a:ln>
        </p:spPr>
      </p:pic>
      <p:pic>
        <p:nvPicPr>
          <p:cNvPr id="169" name="Google Shape;169;p18" descr="Diagram&#10;&#10;Description automatically generated"/>
          <p:cNvPicPr preferRelativeResize="0"/>
          <p:nvPr/>
        </p:nvPicPr>
        <p:blipFill rotWithShape="1">
          <a:blip r:embed="rId7">
            <a:alphaModFix/>
          </a:blip>
          <a:srcRect r="83210" b="86243"/>
          <a:stretch/>
        </p:blipFill>
        <p:spPr>
          <a:xfrm>
            <a:off x="4887617" y="571499"/>
            <a:ext cx="2431049" cy="1415151"/>
          </a:xfrm>
          <a:prstGeom prst="rect">
            <a:avLst/>
          </a:prstGeom>
          <a:noFill/>
          <a:ln>
            <a:noFill/>
          </a:ln>
        </p:spPr>
      </p:pic>
      <p:sp>
        <p:nvSpPr>
          <p:cNvPr id="170" name="Google Shape;170;p18"/>
          <p:cNvSpPr txBox="1"/>
          <p:nvPr/>
        </p:nvSpPr>
        <p:spPr>
          <a:xfrm>
            <a:off x="7151708" y="2533856"/>
            <a:ext cx="112667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W=0.5</a:t>
            </a:r>
            <a:endParaRPr/>
          </a:p>
        </p:txBody>
      </p:sp>
      <p:sp>
        <p:nvSpPr>
          <p:cNvPr id="2" name="Google Shape;150;p17">
            <a:extLst>
              <a:ext uri="{FF2B5EF4-FFF2-40B4-BE49-F238E27FC236}">
                <a16:creationId xmlns:a16="http://schemas.microsoft.com/office/drawing/2014/main" id="{832D991F-3721-969B-69C6-CBD3330941F5}"/>
              </a:ext>
            </a:extLst>
          </p:cNvPr>
          <p:cNvSpPr/>
          <p:nvPr/>
        </p:nvSpPr>
        <p:spPr>
          <a:xfrm>
            <a:off x="4252312" y="170134"/>
            <a:ext cx="9783376" cy="1270813"/>
          </a:xfrm>
          <a:prstGeom prst="roundRect">
            <a:avLst>
              <a:gd name="adj" fmla="val 35101"/>
            </a:avLst>
          </a:prstGeom>
          <a:solidFill>
            <a:srgbClr val="FFA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4400" b="1" dirty="0">
                <a:effectLst>
                  <a:outerShdw blurRad="38100" dist="38100" dir="2700000" algn="tl">
                    <a:srgbClr val="000000">
                      <a:alpha val="43137"/>
                    </a:srgbClr>
                  </a:outerShdw>
                </a:effectLst>
                <a:latin typeface="Berlin Sans FB Demi" panose="020E0802020502020306" pitchFamily="34" charset="0"/>
                <a:ea typeface="MingLiU-ExtB" panose="02020500000000000000" pitchFamily="18" charset="-120"/>
                <a:cs typeface="Mongolian Baiti" panose="03000500000000000000" pitchFamily="66" charset="0"/>
              </a:rPr>
              <a:t>SHALLOW NEURAL NETWORK</a:t>
            </a:r>
            <a:endParaRPr lang="en-GB" sz="4400" b="1" i="0" u="none" strike="noStrike" cap="none" dirty="0">
              <a:solidFill>
                <a:srgbClr val="000000"/>
              </a:solidFill>
              <a:effectLst>
                <a:outerShdw blurRad="38100" dist="38100" dir="2700000" algn="tl">
                  <a:srgbClr val="000000">
                    <a:alpha val="43137"/>
                  </a:srgbClr>
                </a:outerShdw>
              </a:effectLst>
              <a:latin typeface="Berlin Sans FB Demi" panose="020E0802020502020306" pitchFamily="34" charset="0"/>
              <a:ea typeface="MingLiU-ExtB" panose="02020500000000000000" pitchFamily="18" charset="-120"/>
              <a:cs typeface="Mongolian Baiti" panose="03000500000000000000" pitchFamily="66" charset="0"/>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1EED5189-47C4-3C77-6306-7D325A47A2F3}"/>
              </a:ext>
            </a:extLst>
          </p:cNvPr>
          <p:cNvPicPr>
            <a:picLocks noChangeAspect="1"/>
          </p:cNvPicPr>
          <p:nvPr/>
        </p:nvPicPr>
        <p:blipFill rotWithShape="1">
          <a:blip r:embed="rId3"/>
          <a:srcRect l="9623" t="7950" r="7483" b="9432"/>
          <a:stretch/>
        </p:blipFill>
        <p:spPr>
          <a:xfrm>
            <a:off x="2914366" y="1777237"/>
            <a:ext cx="12789460" cy="8309113"/>
          </a:xfrm>
          <a:prstGeom prst="rect">
            <a:avLst/>
          </a:prstGeom>
        </p:spPr>
      </p:pic>
      <p:pic>
        <p:nvPicPr>
          <p:cNvPr id="158" name="Google Shape;158;p18"/>
          <p:cNvPicPr preferRelativeResize="0"/>
          <p:nvPr/>
        </p:nvPicPr>
        <p:blipFill rotWithShape="1">
          <a:blip r:embed="rId4">
            <a:alphaModFix/>
          </a:blip>
          <a:srcRect/>
          <a:stretch/>
        </p:blipFill>
        <p:spPr>
          <a:xfrm>
            <a:off x="15458249" y="3048072"/>
            <a:ext cx="2231026" cy="1220984"/>
          </a:xfrm>
          <a:prstGeom prst="rect">
            <a:avLst/>
          </a:prstGeom>
          <a:noFill/>
          <a:ln>
            <a:noFill/>
          </a:ln>
        </p:spPr>
      </p:pic>
      <p:pic>
        <p:nvPicPr>
          <p:cNvPr id="159" name="Google Shape;159;p18"/>
          <p:cNvPicPr preferRelativeResize="0"/>
          <p:nvPr/>
        </p:nvPicPr>
        <p:blipFill rotWithShape="1">
          <a:blip r:embed="rId5">
            <a:alphaModFix/>
          </a:blip>
          <a:srcRect/>
          <a:stretch/>
        </p:blipFill>
        <p:spPr>
          <a:xfrm>
            <a:off x="683340" y="5542258"/>
            <a:ext cx="1221035" cy="1221000"/>
          </a:xfrm>
          <a:prstGeom prst="rect">
            <a:avLst/>
          </a:prstGeom>
          <a:noFill/>
          <a:ln>
            <a:noFill/>
          </a:ln>
        </p:spPr>
      </p:pic>
      <p:pic>
        <p:nvPicPr>
          <p:cNvPr id="160" name="Google Shape;160;p18"/>
          <p:cNvPicPr preferRelativeResize="0"/>
          <p:nvPr/>
        </p:nvPicPr>
        <p:blipFill rotWithShape="1">
          <a:blip r:embed="rId6">
            <a:alphaModFix/>
          </a:blip>
          <a:srcRect/>
          <a:stretch/>
        </p:blipFill>
        <p:spPr>
          <a:xfrm>
            <a:off x="152627" y="4480833"/>
            <a:ext cx="1061425" cy="1061425"/>
          </a:xfrm>
          <a:prstGeom prst="rect">
            <a:avLst/>
          </a:prstGeom>
          <a:noFill/>
          <a:ln>
            <a:noFill/>
          </a:ln>
        </p:spPr>
      </p:pic>
      <p:pic>
        <p:nvPicPr>
          <p:cNvPr id="161" name="Google Shape;161;p18"/>
          <p:cNvPicPr preferRelativeResize="0"/>
          <p:nvPr/>
        </p:nvPicPr>
        <p:blipFill rotWithShape="1">
          <a:blip r:embed="rId7">
            <a:alphaModFix/>
          </a:blip>
          <a:srcRect/>
          <a:stretch/>
        </p:blipFill>
        <p:spPr>
          <a:xfrm>
            <a:off x="16674061" y="2576722"/>
            <a:ext cx="2231045" cy="1220991"/>
          </a:xfrm>
          <a:prstGeom prst="rect">
            <a:avLst/>
          </a:prstGeom>
          <a:noFill/>
          <a:ln>
            <a:noFill/>
          </a:ln>
        </p:spPr>
      </p:pic>
      <p:sp>
        <p:nvSpPr>
          <p:cNvPr id="7" name="Google Shape;150;p17">
            <a:extLst>
              <a:ext uri="{FF2B5EF4-FFF2-40B4-BE49-F238E27FC236}">
                <a16:creationId xmlns:a16="http://schemas.microsoft.com/office/drawing/2014/main" id="{E1189E4E-E9E2-3CD1-C6B6-80C137F3AAE3}"/>
              </a:ext>
            </a:extLst>
          </p:cNvPr>
          <p:cNvSpPr/>
          <p:nvPr/>
        </p:nvSpPr>
        <p:spPr>
          <a:xfrm>
            <a:off x="5051184" y="506424"/>
            <a:ext cx="8515823" cy="1270813"/>
          </a:xfrm>
          <a:prstGeom prst="roundRect">
            <a:avLst>
              <a:gd name="adj" fmla="val 35101"/>
            </a:avLst>
          </a:prstGeom>
          <a:solidFill>
            <a:srgbClr val="FFA73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4400"/>
              <a:buFont typeface="Arial"/>
              <a:buNone/>
            </a:pPr>
            <a:r>
              <a:rPr lang="en-US" sz="4400" b="1" i="0" u="none" strike="noStrike" cap="none" dirty="0">
                <a:solidFill>
                  <a:srgbClr val="525252"/>
                </a:solidFill>
                <a:latin typeface="Berlin Sans FB Demi" panose="020E0802020502020306" pitchFamily="34" charset="0"/>
                <a:ea typeface="IBM Plex Sans"/>
                <a:cs typeface="Mongolian Baiti" panose="03000500000000000000" pitchFamily="66" charset="0"/>
                <a:sym typeface="IBM Plex Sans"/>
              </a:rPr>
              <a:t>Deep Neural Network</a:t>
            </a:r>
            <a:endParaRPr sz="4400" b="1" i="0" u="none" strike="noStrike" cap="none" dirty="0">
              <a:solidFill>
                <a:srgbClr val="FFFFFF"/>
              </a:solidFill>
              <a:latin typeface="Berlin Sans FB Demi" panose="020E0802020502020306" pitchFamily="34" charset="0"/>
              <a:ea typeface="Overlock"/>
              <a:cs typeface="Mongolian Baiti" panose="03000500000000000000" pitchFamily="66" charset="0"/>
              <a:sym typeface="Overlock"/>
            </a:endParaRPr>
          </a:p>
        </p:txBody>
      </p:sp>
    </p:spTree>
    <p:extLst>
      <p:ext uri="{BB962C8B-B14F-4D97-AF65-F5344CB8AC3E}">
        <p14:creationId xmlns:p14="http://schemas.microsoft.com/office/powerpoint/2010/main" val="340353225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eep Learning Track Day 1- update v1" id="{63F22770-8603-45D7-8409-F48A65774530}" vid="{874E37E3-E1CF-480E-9E29-0F1596CD7950}"/>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1291</Words>
  <Application>Microsoft Office PowerPoint</Application>
  <PresentationFormat>Custom</PresentationFormat>
  <Paragraphs>171</Paragraphs>
  <Slides>37</Slides>
  <Notes>21</Notes>
  <HiddenSlides>6</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37</vt:i4>
      </vt:variant>
    </vt:vector>
  </HeadingPairs>
  <TitlesOfParts>
    <vt:vector size="52" baseType="lpstr">
      <vt:lpstr>Agrandir Narrow</vt:lpstr>
      <vt:lpstr>Agrandir Narrow Bold</vt:lpstr>
      <vt:lpstr>arial</vt:lpstr>
      <vt:lpstr>arial</vt:lpstr>
      <vt:lpstr>Bauhaus 93</vt:lpstr>
      <vt:lpstr>Berlin Sans FB Demi</vt:lpstr>
      <vt:lpstr>Calibri</vt:lpstr>
      <vt:lpstr>Helvetica Neue</vt:lpstr>
      <vt:lpstr>IBM Plex Sans</vt:lpstr>
      <vt:lpstr>Mistral</vt:lpstr>
      <vt:lpstr>Mongolian Baiti</vt:lpstr>
      <vt:lpstr>Montserrat</vt:lpstr>
      <vt:lpstr>Open Sans Light Bold</vt:lpstr>
      <vt:lpstr>Overlock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Dana</dc:creator>
  <cp:lastModifiedBy>دانه عادل المديفر</cp:lastModifiedBy>
  <cp:revision>6</cp:revision>
  <dcterms:modified xsi:type="dcterms:W3CDTF">2022-12-25T15:28:26Z</dcterms:modified>
</cp:coreProperties>
</file>